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5.xml" ContentType="application/vnd.openxmlformats-officedocument.presentationml.tags+xml"/>
  <Override PartName="/ppt/notesSlides/notesSlide62.xml" ContentType="application/vnd.openxmlformats-officedocument.presentationml.notesSlide+xml"/>
  <Override PartName="/ppt/tags/tag5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7.xml" ContentType="application/vnd.openxmlformats-officedocument.presentationml.tags+xml"/>
  <Override PartName="/ppt/notesSlides/notesSlide65.xml" ContentType="application/vnd.openxmlformats-officedocument.presentationml.notesSlide+xml"/>
  <Override PartName="/ppt/tags/tag58.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59.xml" ContentType="application/vnd.openxmlformats-officedocument.presentationml.tags+xml"/>
  <Override PartName="/ppt/notesSlides/notesSlide7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76.xml" ContentType="application/vnd.openxmlformats-officedocument.presentationml.notesSlide+xml"/>
  <Override PartName="/ppt/tags/tag62.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3.xml" ContentType="application/vnd.openxmlformats-officedocument.presentationml.tags+xml"/>
  <Override PartName="/ppt/notesSlides/notesSlide8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87.xml" ContentType="application/vnd.openxmlformats-officedocument.presentationml.notesSlide+xml"/>
  <Override PartName="/ppt/tags/tag66.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7.xml" ContentType="application/vnd.openxmlformats-officedocument.presentationml.tags+xml"/>
  <Override PartName="/ppt/notesSlides/notesSlide93.xml" ContentType="application/vnd.openxmlformats-officedocument.presentationml.notesSlide+xml"/>
  <Override PartName="/ppt/tags/tag68.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69.xml" ContentType="application/vnd.openxmlformats-officedocument.presentationml.tags+xml"/>
  <Override PartName="/ppt/notesSlides/notesSlide9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0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0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0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06.xml" ContentType="application/vnd.openxmlformats-officedocument.presentationml.notesSlide+xml"/>
  <Override PartName="/ppt/tags/tag84.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ags/tag85.xml" ContentType="application/vnd.openxmlformats-officedocument.presentationml.tags+xml"/>
  <Override PartName="/ppt/notesSlides/notesSlide115.xml" ContentType="application/vnd.openxmlformats-officedocument.presentationml.notesSlide+xml"/>
  <Override PartName="/ppt/tags/tag86.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28"/>
  </p:notesMasterIdLst>
  <p:handoutMasterIdLst>
    <p:handoutMasterId r:id="rId129"/>
  </p:handoutMasterIdLst>
  <p:sldIdLst>
    <p:sldId id="394" r:id="rId5"/>
    <p:sldId id="508" r:id="rId6"/>
    <p:sldId id="457" r:id="rId7"/>
    <p:sldId id="2076137919" r:id="rId8"/>
    <p:sldId id="5120" r:id="rId9"/>
    <p:sldId id="2076137945" r:id="rId10"/>
    <p:sldId id="2076138028" r:id="rId11"/>
    <p:sldId id="2076138066" r:id="rId12"/>
    <p:sldId id="2076138035" r:id="rId13"/>
    <p:sldId id="2076138054" r:id="rId14"/>
    <p:sldId id="2076138036" r:id="rId15"/>
    <p:sldId id="2076138037" r:id="rId16"/>
    <p:sldId id="2076138038" r:id="rId17"/>
    <p:sldId id="2076138039" r:id="rId18"/>
    <p:sldId id="2076138040" r:id="rId19"/>
    <p:sldId id="2076138079" r:id="rId20"/>
    <p:sldId id="2076138045" r:id="rId21"/>
    <p:sldId id="2076138044" r:id="rId22"/>
    <p:sldId id="2076138041" r:id="rId23"/>
    <p:sldId id="2076138053" r:id="rId24"/>
    <p:sldId id="2076138009" r:id="rId25"/>
    <p:sldId id="2076137943" r:id="rId26"/>
    <p:sldId id="2076137942" r:id="rId27"/>
    <p:sldId id="2076138010" r:id="rId28"/>
    <p:sldId id="2076138046" r:id="rId29"/>
    <p:sldId id="2076138027" r:id="rId30"/>
    <p:sldId id="2076138047" r:id="rId31"/>
    <p:sldId id="2076138012" r:id="rId32"/>
    <p:sldId id="2076138048" r:id="rId33"/>
    <p:sldId id="2076138013" r:id="rId34"/>
    <p:sldId id="2076138020" r:id="rId35"/>
    <p:sldId id="2076138021" r:id="rId36"/>
    <p:sldId id="2076138023" r:id="rId37"/>
    <p:sldId id="2076138024" r:id="rId38"/>
    <p:sldId id="2076138025" r:id="rId39"/>
    <p:sldId id="2076138049" r:id="rId40"/>
    <p:sldId id="2076138011" r:id="rId41"/>
    <p:sldId id="2076138050" r:id="rId42"/>
    <p:sldId id="2076138014" r:id="rId43"/>
    <p:sldId id="2076138051" r:id="rId44"/>
    <p:sldId id="2076138015" r:id="rId45"/>
    <p:sldId id="2076138022" r:id="rId46"/>
    <p:sldId id="2076138065" r:id="rId47"/>
    <p:sldId id="2076137949" r:id="rId48"/>
    <p:sldId id="2076138085" r:id="rId49"/>
    <p:sldId id="2076137995" r:id="rId50"/>
    <p:sldId id="2076138074" r:id="rId51"/>
    <p:sldId id="2076137920" r:id="rId52"/>
    <p:sldId id="2076137948" r:id="rId53"/>
    <p:sldId id="2076138086" r:id="rId54"/>
    <p:sldId id="1962" r:id="rId55"/>
    <p:sldId id="2076138073" r:id="rId56"/>
    <p:sldId id="5201" r:id="rId57"/>
    <p:sldId id="2076137950" r:id="rId58"/>
    <p:sldId id="2076137952" r:id="rId59"/>
    <p:sldId id="2076137953" r:id="rId60"/>
    <p:sldId id="2076137954" r:id="rId61"/>
    <p:sldId id="2076137955" r:id="rId62"/>
    <p:sldId id="2076137959" r:id="rId63"/>
    <p:sldId id="2076137960" r:id="rId64"/>
    <p:sldId id="2076137962" r:id="rId65"/>
    <p:sldId id="2076137961" r:id="rId66"/>
    <p:sldId id="2076138084" r:id="rId67"/>
    <p:sldId id="2076138067" r:id="rId68"/>
    <p:sldId id="2076137956" r:id="rId69"/>
    <p:sldId id="2076138076" r:id="rId70"/>
    <p:sldId id="2076137968" r:id="rId71"/>
    <p:sldId id="2076137970" r:id="rId72"/>
    <p:sldId id="2076138080" r:id="rId73"/>
    <p:sldId id="2076138081" r:id="rId74"/>
    <p:sldId id="2076138083" r:id="rId75"/>
    <p:sldId id="2076138082" r:id="rId76"/>
    <p:sldId id="2076137975" r:id="rId77"/>
    <p:sldId id="2076137977" r:id="rId78"/>
    <p:sldId id="2076138005" r:id="rId79"/>
    <p:sldId id="2076138068" r:id="rId80"/>
    <p:sldId id="2076138069" r:id="rId81"/>
    <p:sldId id="2076138003" r:id="rId82"/>
    <p:sldId id="2076138002" r:id="rId83"/>
    <p:sldId id="2076137964" r:id="rId84"/>
    <p:sldId id="2076137978" r:id="rId85"/>
    <p:sldId id="2076137981" r:id="rId86"/>
    <p:sldId id="2076137980" r:id="rId87"/>
    <p:sldId id="2076137985" r:id="rId88"/>
    <p:sldId id="2076137987" r:id="rId89"/>
    <p:sldId id="2076137983" r:id="rId90"/>
    <p:sldId id="2076138070" r:id="rId91"/>
    <p:sldId id="2076138071" r:id="rId92"/>
    <p:sldId id="2076137988" r:id="rId93"/>
    <p:sldId id="2076137991" r:id="rId94"/>
    <p:sldId id="2076137979" r:id="rId95"/>
    <p:sldId id="2076138000" r:id="rId96"/>
    <p:sldId id="2076138032" r:id="rId97"/>
    <p:sldId id="2076138077" r:id="rId98"/>
    <p:sldId id="2076138001" r:id="rId99"/>
    <p:sldId id="2076137990" r:id="rId100"/>
    <p:sldId id="2076138030" r:id="rId101"/>
    <p:sldId id="2076138031" r:id="rId102"/>
    <p:sldId id="2076137996" r:id="rId103"/>
    <p:sldId id="2076137925" r:id="rId104"/>
    <p:sldId id="2076138072" r:id="rId105"/>
    <p:sldId id="2076138061" r:id="rId106"/>
    <p:sldId id="2076137928" r:id="rId107"/>
    <p:sldId id="2076137993" r:id="rId108"/>
    <p:sldId id="2076138033" r:id="rId109"/>
    <p:sldId id="2076138034" r:id="rId110"/>
    <p:sldId id="2076138062" r:id="rId111"/>
    <p:sldId id="2076137947" r:id="rId112"/>
    <p:sldId id="2076138078" r:id="rId113"/>
    <p:sldId id="2076138007" r:id="rId114"/>
    <p:sldId id="2076138089" r:id="rId115"/>
    <p:sldId id="2076138008" r:id="rId116"/>
    <p:sldId id="2076138090" r:id="rId117"/>
    <p:sldId id="2076137998" r:id="rId118"/>
    <p:sldId id="2076138091" r:id="rId119"/>
    <p:sldId id="2076138063" r:id="rId120"/>
    <p:sldId id="2076138087" r:id="rId121"/>
    <p:sldId id="2076138088" r:id="rId122"/>
    <p:sldId id="483" r:id="rId123"/>
    <p:sldId id="533" r:id="rId124"/>
    <p:sldId id="605" r:id="rId125"/>
    <p:sldId id="2076138043" r:id="rId126"/>
    <p:sldId id="2076138042" r:id="rId127"/>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Seroschtanoff - M43476" initials="IS-M" lastIdx="2" clrIdx="0">
    <p:extLst>
      <p:ext uri="{19B8F6BF-5375-455C-9EA6-DF929625EA0E}">
        <p15:presenceInfo xmlns:p15="http://schemas.microsoft.com/office/powerpoint/2012/main" userId="S::igor.seroschtanoff@microchip.com::ffc357bb-b734-416f-a1f4-19e25f030acb" providerId="AD"/>
      </p:ext>
    </p:extLst>
  </p:cmAuthor>
  <p:cmAuthor id="2" name="Jacko Wilbrink - M43525" initials="JW-M" lastIdx="4" clrIdx="1">
    <p:extLst>
      <p:ext uri="{19B8F6BF-5375-455C-9EA6-DF929625EA0E}">
        <p15:presenceInfo xmlns:p15="http://schemas.microsoft.com/office/powerpoint/2012/main" userId="S::jacko.wilbrink@microchip.com::9ec8ef39-8b6f-4b87-b071-bbf9791c44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BFBFBF"/>
    <a:srgbClr val="FFFFFF"/>
    <a:srgbClr val="5EBF33"/>
    <a:srgbClr val="A5D7F5"/>
    <a:srgbClr val="D1DDE6"/>
    <a:srgbClr val="020202"/>
    <a:srgbClr val="000000"/>
    <a:srgbClr val="D9D9D9"/>
    <a:srgbClr val="0E36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F778A-1E0D-4981-BF35-36688D377B60}" v="8" dt="2023-01-19T17:26: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59" autoAdjust="0"/>
    <p:restoredTop sz="87465" autoAdjust="0"/>
  </p:normalViewPr>
  <p:slideViewPr>
    <p:cSldViewPr snapToGrid="0" snapToObjects="1">
      <p:cViewPr varScale="1">
        <p:scale>
          <a:sx n="66" d="100"/>
          <a:sy n="66" d="100"/>
        </p:scale>
        <p:origin x="48" y="96"/>
      </p:cViewPr>
      <p:guideLst>
        <p:guide orient="horz" pos="60"/>
        <p:guide pos="24"/>
        <p:guide orient="horz" pos="80"/>
        <p:guide pos="32"/>
      </p:guideLst>
    </p:cSldViewPr>
  </p:slideViewPr>
  <p:outlineViewPr>
    <p:cViewPr>
      <p:scale>
        <a:sx n="33" d="100"/>
        <a:sy n="33" d="100"/>
      </p:scale>
      <p:origin x="0" y="-37932"/>
    </p:cViewPr>
  </p:outlineViewPr>
  <p:notesTextViewPr>
    <p:cViewPr>
      <p:scale>
        <a:sx n="125" d="100"/>
        <a:sy n="125" d="100"/>
      </p:scale>
      <p:origin x="0" y="0"/>
    </p:cViewPr>
  </p:notesTextViewPr>
  <p:sorterViewPr>
    <p:cViewPr>
      <p:scale>
        <a:sx n="100" d="100"/>
        <a:sy n="100" d="100"/>
      </p:scale>
      <p:origin x="0" y="-40452"/>
    </p:cViewPr>
  </p:sorterViewPr>
  <p:notesViewPr>
    <p:cSldViewPr snapToGrid="0" snapToObjects="1">
      <p:cViewPr varScale="1">
        <p:scale>
          <a:sx n="31" d="100"/>
          <a:sy n="31" d="100"/>
        </p:scale>
        <p:origin x="2160"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4/5/2023</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105.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06.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slide" Target="../slides/slide116.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87.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v1.2: added </a:t>
            </a:r>
            <a:r>
              <a:rPr lang="en-US" dirty="0" err="1"/>
              <a:t>mchpDeveloperHelp</a:t>
            </a:r>
            <a:r>
              <a:rPr lang="en-US" dirty="0"/>
              <a:t>-starting point for at91 (SL, 24.3.23)</a:t>
            </a:r>
          </a:p>
          <a:p>
            <a:r>
              <a:rPr lang="en-US" dirty="0"/>
              <a:t>v1.1: after dry1/</a:t>
            </a:r>
            <a:r>
              <a:rPr lang="en-US" dirty="0" err="1"/>
              <a:t>RobG</a:t>
            </a:r>
            <a:r>
              <a:rPr lang="en-US" dirty="0"/>
              <a:t> and 2/</a:t>
            </a:r>
            <a:r>
              <a:rPr lang="en-US" dirty="0" err="1"/>
              <a:t>MattW</a:t>
            </a:r>
            <a:r>
              <a:rPr lang="en-US" dirty="0"/>
              <a:t> (14.3.23)</a:t>
            </a:r>
          </a:p>
          <a:p>
            <a:r>
              <a:rPr lang="en-US" dirty="0"/>
              <a:t>v1.0: first complete version (SL, 30.1.23)</a:t>
            </a:r>
          </a:p>
        </p:txBody>
      </p:sp>
      <p:sp>
        <p:nvSpPr>
          <p:cNvPr id="4" name="Header Placeholder 3"/>
          <p:cNvSpPr>
            <a:spLocks noGrp="1"/>
          </p:cNvSpPr>
          <p:nvPr>
            <p:ph type="hdr" sz="quarter" idx="10"/>
          </p:nvPr>
        </p:nvSpPr>
        <p:spPr/>
        <p:txBody>
          <a:bodyPr/>
          <a:lstStyle/>
          <a:p>
            <a:pPr>
              <a:defRPr/>
            </a:pPr>
            <a:r>
              <a:rPr lang="en-US" dirty="0"/>
              <a:t>20XXX: Class Title</a:t>
            </a:r>
          </a:p>
        </p:txBody>
      </p:sp>
      <p:sp>
        <p:nvSpPr>
          <p:cNvPr id="5" name="Slide Number Placeholder 4"/>
          <p:cNvSpPr>
            <a:spLocks noGrp="1"/>
          </p:cNvSpPr>
          <p:nvPr>
            <p:ph type="sldNum" sz="quarter" idx="11"/>
          </p:nvPr>
        </p:nvSpPr>
        <p:spPr/>
        <p:txBody>
          <a:bodyPr/>
          <a:lstStyle/>
          <a:p>
            <a:pPr>
              <a:defRPr/>
            </a:pPr>
            <a:fld id="{A2FD34C5-4574-4B21-AC47-C799BBDE975B}" type="slidenum">
              <a:rPr lang="en-US" smtClean="0"/>
              <a:pPr>
                <a:defRPr/>
              </a:pPr>
              <a:t>1</a:t>
            </a:fld>
            <a:endParaRPr lang="en-US" dirty="0"/>
          </a:p>
        </p:txBody>
      </p:sp>
    </p:spTree>
    <p:extLst>
      <p:ext uri="{BB962C8B-B14F-4D97-AF65-F5344CB8AC3E}">
        <p14:creationId xmlns:p14="http://schemas.microsoft.com/office/powerpoint/2010/main" val="411154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24171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101</a:t>
            </a:fld>
            <a:endParaRPr lang="en-US" dirty="0"/>
          </a:p>
        </p:txBody>
      </p:sp>
    </p:spTree>
    <p:extLst>
      <p:ext uri="{BB962C8B-B14F-4D97-AF65-F5344CB8AC3E}">
        <p14:creationId xmlns:p14="http://schemas.microsoft.com/office/powerpoint/2010/main" val="3992929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1" dirty="0"/>
              <a:t>next section only 5min without running the </a:t>
            </a:r>
            <a:r>
              <a:rPr lang="en-US" b="1" dirty="0" err="1"/>
              <a:t>usb</a:t>
            </a:r>
            <a:r>
              <a:rPr lang="en-US" b="1" dirty="0"/>
              <a:t>-demo but</a:t>
            </a:r>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102</a:t>
            </a:fld>
            <a:endParaRPr lang="en-US" dirty="0"/>
          </a:p>
        </p:txBody>
      </p:sp>
    </p:spTree>
    <p:extLst>
      <p:ext uri="{BB962C8B-B14F-4D97-AF65-F5344CB8AC3E}">
        <p14:creationId xmlns:p14="http://schemas.microsoft.com/office/powerpoint/2010/main" val="13143364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3070948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104</a:t>
            </a:fld>
            <a:endParaRPr lang="en-US" dirty="0"/>
          </a:p>
        </p:txBody>
      </p:sp>
    </p:spTree>
    <p:extLst>
      <p:ext uri="{BB962C8B-B14F-4D97-AF65-F5344CB8AC3E}">
        <p14:creationId xmlns:p14="http://schemas.microsoft.com/office/powerpoint/2010/main" val="20769589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105</a:t>
            </a:fld>
            <a:endParaRPr lang="en-US" dirty="0"/>
          </a:p>
        </p:txBody>
      </p:sp>
    </p:spTree>
    <p:extLst>
      <p:ext uri="{BB962C8B-B14F-4D97-AF65-F5344CB8AC3E}">
        <p14:creationId xmlns:p14="http://schemas.microsoft.com/office/powerpoint/2010/main" val="2423615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106</a:t>
            </a:fld>
            <a:endParaRPr lang="en-US" dirty="0"/>
          </a:p>
        </p:txBody>
      </p:sp>
    </p:spTree>
    <p:extLst>
      <p:ext uri="{BB962C8B-B14F-4D97-AF65-F5344CB8AC3E}">
        <p14:creationId xmlns:p14="http://schemas.microsoft.com/office/powerpoint/2010/main" val="14474579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107</a:t>
            </a:fld>
            <a:endParaRPr lang="en-US" dirty="0"/>
          </a:p>
        </p:txBody>
      </p:sp>
    </p:spTree>
    <p:extLst>
      <p:ext uri="{BB962C8B-B14F-4D97-AF65-F5344CB8AC3E}">
        <p14:creationId xmlns:p14="http://schemas.microsoft.com/office/powerpoint/2010/main" val="13710875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5114796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2830182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1391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9526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545791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409110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8610862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615473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29132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116</a:t>
            </a:fld>
            <a:endParaRPr lang="en-US" dirty="0"/>
          </a:p>
        </p:txBody>
      </p:sp>
    </p:spTree>
    <p:extLst>
      <p:ext uri="{BB962C8B-B14F-4D97-AF65-F5344CB8AC3E}">
        <p14:creationId xmlns:p14="http://schemas.microsoft.com/office/powerpoint/2010/main" val="1331289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512184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056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8418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7119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1978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883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387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931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4427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0356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1586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21</a:t>
            </a:fld>
            <a:endParaRPr lang="en-US" dirty="0"/>
          </a:p>
        </p:txBody>
      </p:sp>
    </p:spTree>
    <p:extLst>
      <p:ext uri="{BB962C8B-B14F-4D97-AF65-F5344CB8AC3E}">
        <p14:creationId xmlns:p14="http://schemas.microsoft.com/office/powerpoint/2010/main" val="382201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8956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2108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24</a:t>
            </a:fld>
            <a:endParaRPr lang="en-US" dirty="0"/>
          </a:p>
        </p:txBody>
      </p:sp>
    </p:spTree>
    <p:extLst>
      <p:ext uri="{BB962C8B-B14F-4D97-AF65-F5344CB8AC3E}">
        <p14:creationId xmlns:p14="http://schemas.microsoft.com/office/powerpoint/2010/main" val="25671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25</a:t>
            </a:fld>
            <a:endParaRPr lang="en-US" dirty="0"/>
          </a:p>
        </p:txBody>
      </p:sp>
    </p:spTree>
    <p:extLst>
      <p:ext uri="{BB962C8B-B14F-4D97-AF65-F5344CB8AC3E}">
        <p14:creationId xmlns:p14="http://schemas.microsoft.com/office/powerpoint/2010/main" val="379454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26</a:t>
            </a:fld>
            <a:endParaRPr lang="en-US" dirty="0"/>
          </a:p>
        </p:txBody>
      </p:sp>
    </p:spTree>
    <p:extLst>
      <p:ext uri="{BB962C8B-B14F-4D97-AF65-F5344CB8AC3E}">
        <p14:creationId xmlns:p14="http://schemas.microsoft.com/office/powerpoint/2010/main" val="4246384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27</a:t>
            </a:fld>
            <a:endParaRPr lang="en-US" dirty="0"/>
          </a:p>
        </p:txBody>
      </p:sp>
    </p:spTree>
    <p:extLst>
      <p:ext uri="{BB962C8B-B14F-4D97-AF65-F5344CB8AC3E}">
        <p14:creationId xmlns:p14="http://schemas.microsoft.com/office/powerpoint/2010/main" val="167719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71251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255278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26908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a:t>
            </a:fld>
            <a:endParaRPr lang="en-US" dirty="0"/>
          </a:p>
        </p:txBody>
      </p:sp>
    </p:spTree>
    <p:extLst>
      <p:ext uri="{BB962C8B-B14F-4D97-AF65-F5344CB8AC3E}">
        <p14:creationId xmlns:p14="http://schemas.microsoft.com/office/powerpoint/2010/main" val="154259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39529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3539322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4154573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34</a:t>
            </a:fld>
            <a:endParaRPr lang="en-US" dirty="0"/>
          </a:p>
        </p:txBody>
      </p:sp>
    </p:spTree>
    <p:extLst>
      <p:ext uri="{BB962C8B-B14F-4D97-AF65-F5344CB8AC3E}">
        <p14:creationId xmlns:p14="http://schemas.microsoft.com/office/powerpoint/2010/main" val="362575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35</a:t>
            </a:fld>
            <a:endParaRPr lang="en-US" dirty="0"/>
          </a:p>
        </p:txBody>
      </p:sp>
    </p:spTree>
    <p:extLst>
      <p:ext uri="{BB962C8B-B14F-4D97-AF65-F5344CB8AC3E}">
        <p14:creationId xmlns:p14="http://schemas.microsoft.com/office/powerpoint/2010/main" val="341880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36</a:t>
            </a:fld>
            <a:endParaRPr lang="en-US" dirty="0"/>
          </a:p>
        </p:txBody>
      </p:sp>
    </p:spTree>
    <p:extLst>
      <p:ext uri="{BB962C8B-B14F-4D97-AF65-F5344CB8AC3E}">
        <p14:creationId xmlns:p14="http://schemas.microsoft.com/office/powerpoint/2010/main" val="3578708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37</a:t>
            </a:fld>
            <a:endParaRPr lang="en-US" dirty="0"/>
          </a:p>
        </p:txBody>
      </p:sp>
    </p:spTree>
    <p:extLst>
      <p:ext uri="{BB962C8B-B14F-4D97-AF65-F5344CB8AC3E}">
        <p14:creationId xmlns:p14="http://schemas.microsoft.com/office/powerpoint/2010/main" val="1786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136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39</a:t>
            </a:fld>
            <a:endParaRPr lang="en-US" dirty="0"/>
          </a:p>
        </p:txBody>
      </p:sp>
    </p:spTree>
    <p:extLst>
      <p:ext uri="{BB962C8B-B14F-4D97-AF65-F5344CB8AC3E}">
        <p14:creationId xmlns:p14="http://schemas.microsoft.com/office/powerpoint/2010/main" val="390361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58245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2980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3093906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1826116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b="1" dirty="0"/>
              <a:t>!!! if </a:t>
            </a:r>
            <a:r>
              <a:rPr lang="de-DE" sz="1600" b="1" dirty="0">
                <a:solidFill>
                  <a:srgbClr val="00B050"/>
                </a:solidFill>
              </a:rPr>
              <a:t>time&lt;=15min run demo otherwise skip</a:t>
            </a:r>
          </a:p>
          <a:p>
            <a:pPr marL="0" marR="0" lvl="0" indent="0" algn="l" defTabSz="1218936" rtl="0" eaLnBrk="1" fontAlgn="auto" latinLnBrk="0" hangingPunct="1">
              <a:lnSpc>
                <a:spcPct val="100000"/>
              </a:lnSpc>
              <a:spcBef>
                <a:spcPts val="0"/>
              </a:spcBef>
              <a:spcAft>
                <a:spcPts val="0"/>
              </a:spcAft>
              <a:buClrTx/>
              <a:buSzTx/>
              <a:buFontTx/>
              <a:buNone/>
              <a:tabLst/>
              <a:defRPr/>
            </a:pPr>
            <a:r>
              <a:rPr lang="de-DE" sz="1600" b="1" dirty="0">
                <a:solidFill>
                  <a:srgbClr val="00B050"/>
                </a:solidFill>
              </a:rPr>
              <a:t>!!! prepared demo just loaded=5min -&gt; from-scatch=10min</a:t>
            </a:r>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2888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8382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40231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31219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1" dirty="0"/>
              <a:t>goal to start this after 20min and this section ~40m</a:t>
            </a:r>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621523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63146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05810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81450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90835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51</a:t>
            </a:fld>
            <a:endParaRPr lang="en-US"/>
          </a:p>
        </p:txBody>
      </p:sp>
    </p:spTree>
    <p:extLst>
      <p:ext uri="{BB962C8B-B14F-4D97-AF65-F5344CB8AC3E}">
        <p14:creationId xmlns:p14="http://schemas.microsoft.com/office/powerpoint/2010/main" val="117464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52</a:t>
            </a:fld>
            <a:endParaRPr lang="en-US" dirty="0"/>
          </a:p>
        </p:txBody>
      </p:sp>
    </p:spTree>
    <p:extLst>
      <p:ext uri="{BB962C8B-B14F-4D97-AF65-F5344CB8AC3E}">
        <p14:creationId xmlns:p14="http://schemas.microsoft.com/office/powerpoint/2010/main" val="619445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53</a:t>
            </a:fld>
            <a:endParaRPr lang="en-US" dirty="0"/>
          </a:p>
        </p:txBody>
      </p:sp>
    </p:spTree>
    <p:extLst>
      <p:ext uri="{BB962C8B-B14F-4D97-AF65-F5344CB8AC3E}">
        <p14:creationId xmlns:p14="http://schemas.microsoft.com/office/powerpoint/2010/main" val="420129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94270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78490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558359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5485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57984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9434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9345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7770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715195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3392165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63</a:t>
            </a:fld>
            <a:endParaRPr lang="en-US" dirty="0"/>
          </a:p>
        </p:txBody>
      </p:sp>
    </p:spTree>
    <p:extLst>
      <p:ext uri="{BB962C8B-B14F-4D97-AF65-F5344CB8AC3E}">
        <p14:creationId xmlns:p14="http://schemas.microsoft.com/office/powerpoint/2010/main" val="1642406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889954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247865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66</a:t>
            </a:fld>
            <a:endParaRPr lang="en-US" dirty="0"/>
          </a:p>
        </p:txBody>
      </p:sp>
    </p:spTree>
    <p:extLst>
      <p:ext uri="{BB962C8B-B14F-4D97-AF65-F5344CB8AC3E}">
        <p14:creationId xmlns:p14="http://schemas.microsoft.com/office/powerpoint/2010/main" val="379042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52280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01630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404003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4991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458497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137372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71783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29889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717692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121826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1" dirty="0"/>
              <a:t>run demo if time &lt;=40min, otherwise </a:t>
            </a:r>
          </a:p>
          <a:p>
            <a:pPr marL="285750" indent="-285750">
              <a:buFont typeface="Arial" panose="020B0604020202020204" pitchFamily="34" charset="0"/>
              <a:buChar char="•"/>
            </a:pPr>
            <a:r>
              <a:rPr lang="en-US" b="1" dirty="0"/>
              <a:t>just open at91.X and show how to load </a:t>
            </a:r>
            <a:r>
              <a:rPr lang="en-US" b="1" dirty="0" err="1"/>
              <a:t>defconf</a:t>
            </a:r>
            <a:r>
              <a:rPr lang="en-US" b="1" dirty="0"/>
              <a:t> </a:t>
            </a:r>
          </a:p>
          <a:p>
            <a:pPr marL="285750" indent="-285750">
              <a:buFont typeface="Arial" panose="020B0604020202020204" pitchFamily="34" charset="0"/>
              <a:buChar char="•"/>
            </a:pPr>
            <a:r>
              <a:rPr lang="en-US" b="1" dirty="0"/>
              <a:t>OR skip</a:t>
            </a:r>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76</a:t>
            </a:fld>
            <a:endParaRPr lang="en-US" dirty="0"/>
          </a:p>
        </p:txBody>
      </p:sp>
    </p:spTree>
    <p:extLst>
      <p:ext uri="{BB962C8B-B14F-4D97-AF65-F5344CB8AC3E}">
        <p14:creationId xmlns:p14="http://schemas.microsoft.com/office/powerpoint/2010/main" val="2217170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77</a:t>
            </a:fld>
            <a:endParaRPr lang="en-US" dirty="0"/>
          </a:p>
        </p:txBody>
      </p:sp>
    </p:spTree>
    <p:extLst>
      <p:ext uri="{BB962C8B-B14F-4D97-AF65-F5344CB8AC3E}">
        <p14:creationId xmlns:p14="http://schemas.microsoft.com/office/powerpoint/2010/main" val="32719257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301196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304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80</a:t>
            </a:fld>
            <a:endParaRPr lang="en-US" dirty="0"/>
          </a:p>
        </p:txBody>
      </p:sp>
    </p:spTree>
    <p:extLst>
      <p:ext uri="{BB962C8B-B14F-4D97-AF65-F5344CB8AC3E}">
        <p14:creationId xmlns:p14="http://schemas.microsoft.com/office/powerpoint/2010/main" val="31413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62417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979314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826589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042107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84</a:t>
            </a:fld>
            <a:endParaRPr lang="en-US" dirty="0"/>
          </a:p>
        </p:txBody>
      </p:sp>
    </p:spTree>
    <p:extLst>
      <p:ext uri="{BB962C8B-B14F-4D97-AF65-F5344CB8AC3E}">
        <p14:creationId xmlns:p14="http://schemas.microsoft.com/office/powerpoint/2010/main" val="36348461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85</a:t>
            </a:fld>
            <a:endParaRPr lang="en-US" dirty="0"/>
          </a:p>
        </p:txBody>
      </p:sp>
    </p:spTree>
    <p:extLst>
      <p:ext uri="{BB962C8B-B14F-4D97-AF65-F5344CB8AC3E}">
        <p14:creationId xmlns:p14="http://schemas.microsoft.com/office/powerpoint/2010/main" val="2892172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745469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1" dirty="0"/>
              <a:t>run demo if time &lt;=60min, otherwise </a:t>
            </a:r>
          </a:p>
          <a:p>
            <a:pPr marL="285750" indent="-285750">
              <a:buFont typeface="Arial" panose="020B0604020202020204" pitchFamily="34" charset="0"/>
              <a:buChar char="•"/>
            </a:pPr>
            <a:r>
              <a:rPr lang="en-US" b="1" dirty="0"/>
              <a:t>just open at91.X and load config '</a:t>
            </a:r>
            <a:r>
              <a:rPr lang="en-US" b="1" dirty="0" err="1"/>
              <a:t>sd_harmony_defconf</a:t>
            </a:r>
            <a:r>
              <a:rPr lang="en-US" b="1" dirty="0"/>
              <a:t>'</a:t>
            </a:r>
          </a:p>
          <a:p>
            <a:pPr marL="285750" indent="-285750">
              <a:buFont typeface="Arial" panose="020B0604020202020204" pitchFamily="34" charset="0"/>
              <a:buChar char="•"/>
            </a:pPr>
            <a:r>
              <a:rPr lang="en-US" b="1" dirty="0"/>
              <a:t>OR skip</a:t>
            </a:r>
          </a:p>
          <a:p>
            <a:r>
              <a:rPr lang="en-US" dirty="0"/>
              <a:t>-&gt;next section on at91-debug short ~5m</a:t>
            </a:r>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87</a:t>
            </a:fld>
            <a:endParaRPr lang="en-US" dirty="0"/>
          </a:p>
        </p:txBody>
      </p:sp>
    </p:spTree>
    <p:extLst>
      <p:ext uri="{BB962C8B-B14F-4D97-AF65-F5344CB8AC3E}">
        <p14:creationId xmlns:p14="http://schemas.microsoft.com/office/powerpoint/2010/main" val="30743550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88</a:t>
            </a:fld>
            <a:endParaRPr lang="en-US" dirty="0"/>
          </a:p>
        </p:txBody>
      </p:sp>
    </p:spTree>
    <p:extLst>
      <p:ext uri="{BB962C8B-B14F-4D97-AF65-F5344CB8AC3E}">
        <p14:creationId xmlns:p14="http://schemas.microsoft.com/office/powerpoint/2010/main" val="481478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661511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6005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37358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073267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02557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0638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94</a:t>
            </a:fld>
            <a:endParaRPr lang="en-US" dirty="0"/>
          </a:p>
        </p:txBody>
      </p:sp>
    </p:spTree>
    <p:extLst>
      <p:ext uri="{BB962C8B-B14F-4D97-AF65-F5344CB8AC3E}">
        <p14:creationId xmlns:p14="http://schemas.microsoft.com/office/powerpoint/2010/main" val="33555909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5003464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6120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50075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37178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111070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100</a:t>
            </a:fld>
            <a:endParaRPr lang="en-US" dirty="0"/>
          </a:p>
        </p:txBody>
      </p:sp>
    </p:spTree>
    <p:extLst>
      <p:ext uri="{BB962C8B-B14F-4D97-AF65-F5344CB8AC3E}">
        <p14:creationId xmlns:p14="http://schemas.microsoft.com/office/powerpoint/2010/main" val="1664754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5843" name="Rectangle 2"/>
          <p:cNvSpPr>
            <a:spLocks noGrp="1" noChangeArrowheads="1"/>
          </p:cNvSpPr>
          <p:nvPr>
            <p:ph type="ctrTitle"/>
          </p:nvPr>
        </p:nvSpPr>
        <p:spPr>
          <a:xfrm>
            <a:off x="1218883" y="3000375"/>
            <a:ext cx="10262555"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1218882" y="4080782"/>
            <a:ext cx="10262555"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403251" y="6581002"/>
            <a:ext cx="11680957"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grpSp>
        <p:nvGrpSpPr>
          <p:cNvPr id="6" name="Group 5">
            <a:extLst>
              <a:ext uri="{FF2B5EF4-FFF2-40B4-BE49-F238E27FC236}">
                <a16:creationId xmlns:a16="http://schemas.microsoft.com/office/drawing/2014/main" id="{57B03F9A-C634-4949-5B4C-5C6E6E9B064C}"/>
              </a:ext>
            </a:extLst>
          </p:cNvPr>
          <p:cNvGrpSpPr/>
          <p:nvPr userDrawn="1"/>
        </p:nvGrpSpPr>
        <p:grpSpPr>
          <a:xfrm>
            <a:off x="6087" y="0"/>
            <a:ext cx="12176651" cy="6858000"/>
            <a:chOff x="6087" y="0"/>
            <a:chExt cx="12176651" cy="685800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7" y="0"/>
              <a:ext cx="12176651" cy="6858000"/>
            </a:xfrm>
            <a:prstGeom prst="rect">
              <a:avLst/>
            </a:prstGeom>
          </p:spPr>
        </p:pic>
        <p:pic>
          <p:nvPicPr>
            <p:cNvPr id="4" name="Picture 3">
              <a:extLst>
                <a:ext uri="{FF2B5EF4-FFF2-40B4-BE49-F238E27FC236}">
                  <a16:creationId xmlns:a16="http://schemas.microsoft.com/office/drawing/2014/main" id="{79F56DAB-986F-47EA-4B77-5FF0FD676347}"/>
                </a:ext>
              </a:extLst>
            </p:cNvPr>
            <p:cNvPicPr>
              <a:picLocks noChangeAspect="1"/>
            </p:cNvPicPr>
            <p:nvPr userDrawn="1"/>
          </p:nvPicPr>
          <p:blipFill>
            <a:blip r:embed="rId3"/>
            <a:stretch>
              <a:fillRect/>
            </a:stretch>
          </p:blipFill>
          <p:spPr>
            <a:xfrm>
              <a:off x="4561417" y="1058190"/>
              <a:ext cx="4517759" cy="821410"/>
            </a:xfrm>
            <a:prstGeom prst="rect">
              <a:avLst/>
            </a:prstGeom>
          </p:spPr>
        </p:pic>
      </p:grpSp>
    </p:spTree>
    <p:extLst>
      <p:ext uri="{BB962C8B-B14F-4D97-AF65-F5344CB8AC3E}">
        <p14:creationId xmlns:p14="http://schemas.microsoft.com/office/powerpoint/2010/main" val="108301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38E8B-55B6-1651-2DEA-34C1EC69A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3" name="Group 2">
            <a:extLst>
              <a:ext uri="{FF2B5EF4-FFF2-40B4-BE49-F238E27FC236}">
                <a16:creationId xmlns:a16="http://schemas.microsoft.com/office/drawing/2014/main" id="{CDAA0B5D-93ED-9529-1BAF-A2A90F7C8FBB}"/>
              </a:ext>
            </a:extLst>
          </p:cNvPr>
          <p:cNvGrpSpPr/>
          <p:nvPr userDrawn="1"/>
        </p:nvGrpSpPr>
        <p:grpSpPr>
          <a:xfrm>
            <a:off x="0" y="243511"/>
            <a:ext cx="1171338" cy="795580"/>
            <a:chOff x="1698862" y="2949666"/>
            <a:chExt cx="1171338" cy="795580"/>
          </a:xfrm>
        </p:grpSpPr>
        <p:pic>
          <p:nvPicPr>
            <p:cNvPr id="4" name="Picture 3">
              <a:extLst>
                <a:ext uri="{FF2B5EF4-FFF2-40B4-BE49-F238E27FC236}">
                  <a16:creationId xmlns:a16="http://schemas.microsoft.com/office/drawing/2014/main" id="{CC1F8986-D0F8-1A1F-C54B-E717DEFFD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6" name="Picture 5">
              <a:extLst>
                <a:ext uri="{FF2B5EF4-FFF2-40B4-BE49-F238E27FC236}">
                  <a16:creationId xmlns:a16="http://schemas.microsoft.com/office/drawing/2014/main" id="{40889410-B5DD-9C7A-6C7D-6B44CE0F50E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7893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D5D75-E322-07D3-AA5D-82FB858DAE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sp>
        <p:nvSpPr>
          <p:cNvPr id="2" name="Title 1"/>
          <p:cNvSpPr>
            <a:spLocks noGrp="1"/>
          </p:cNvSpPr>
          <p:nvPr>
            <p:ph type="title" hasCustomPrompt="1"/>
          </p:nvPr>
        </p:nvSpPr>
        <p:spPr>
          <a:xfrm>
            <a:off x="1422031" y="151811"/>
            <a:ext cx="10607429" cy="628650"/>
          </a:xfrm>
        </p:spPr>
        <p:txBody>
          <a:bodyPr/>
          <a:lstStyle>
            <a:lvl1pPr>
              <a:defRPr sz="4000"/>
            </a:lvl1pPr>
          </a:lstStyle>
          <a:p>
            <a:r>
              <a:rPr lang="en-US" dirty="0"/>
              <a:t>Click to edit title</a:t>
            </a:r>
          </a:p>
        </p:txBody>
      </p:sp>
      <p:sp>
        <p:nvSpPr>
          <p:cNvPr id="3" name="Content Placeholder 2"/>
          <p:cNvSpPr>
            <a:spLocks noGrp="1"/>
          </p:cNvSpPr>
          <p:nvPr>
            <p:ph idx="1" hasCustomPrompt="1"/>
          </p:nvPr>
        </p:nvSpPr>
        <p:spPr/>
        <p:txBody>
          <a:bodyPr/>
          <a:lstStyle>
            <a:lvl1pPr>
              <a:buClr>
                <a:schemeClr val="tx1"/>
              </a:buClr>
              <a:defRPr sz="2000"/>
            </a:lvl1pPr>
            <a:lvl2pPr>
              <a:buClr>
                <a:schemeClr val="tx1"/>
              </a:buClr>
              <a:defRPr sz="2000"/>
            </a:lvl2pPr>
            <a:lvl3pPr>
              <a:buClr>
                <a:schemeClr val="tx1"/>
              </a:buClr>
              <a:defRPr sz="1800"/>
            </a:lvl3pPr>
            <a:lvl4pPr>
              <a:buClr>
                <a:schemeClr val="tx1"/>
              </a:buClr>
              <a:defRPr sz="1600"/>
            </a:lvl4pPr>
            <a:lvl5pPr>
              <a:buClr>
                <a:schemeClr val="tx1"/>
              </a:buCl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F259FD7-6632-3EBD-1FA6-151339EAD3D9}"/>
              </a:ext>
            </a:extLst>
          </p:cNvPr>
          <p:cNvGrpSpPr/>
          <p:nvPr userDrawn="1"/>
        </p:nvGrpSpPr>
        <p:grpSpPr>
          <a:xfrm>
            <a:off x="0" y="243511"/>
            <a:ext cx="1171338" cy="795580"/>
            <a:chOff x="1698862" y="2949666"/>
            <a:chExt cx="1171338" cy="795580"/>
          </a:xfrm>
        </p:grpSpPr>
        <p:pic>
          <p:nvPicPr>
            <p:cNvPr id="5" name="Picture 4">
              <a:extLst>
                <a:ext uri="{FF2B5EF4-FFF2-40B4-BE49-F238E27FC236}">
                  <a16:creationId xmlns:a16="http://schemas.microsoft.com/office/drawing/2014/main" id="{3AB1313C-898F-514C-8E0F-0681D7CE90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9C0F2B3C-87AB-78F8-1ABC-041FAF773BC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Tree>
    <p:extLst>
      <p:ext uri="{BB962C8B-B14F-4D97-AF65-F5344CB8AC3E}">
        <p14:creationId xmlns:p14="http://schemas.microsoft.com/office/powerpoint/2010/main" val="274661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08B72-EAAB-4119-FF9E-9053B4912F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0DC44875-1BE2-B44E-DCC4-759115BBBE14}"/>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3F69FCFB-089E-260E-7F2D-56BE20384B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176D2BBC-7061-88C3-6121-4BE5C1D0CC7E}"/>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1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AAF1-D861-A7CF-5F23-7B51FCA11F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A586EE47-2983-1CC7-7429-1ED8CE73D9AE}"/>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96A6E3F4-FCCB-E3EC-994F-3CF4E9993A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B99D8533-FCBE-C3E2-BBBA-26E948EA530F}"/>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80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pic>
        <p:nvPicPr>
          <p:cNvPr id="9" name="Picture 8" descr="MCHP-logo.jpg">
            <a:extLst>
              <a:ext uri="{FF2B5EF4-FFF2-40B4-BE49-F238E27FC236}">
                <a16:creationId xmlns:a16="http://schemas.microsoft.com/office/drawing/2014/main" id="{5FE89877-F079-4286-A320-26868A03BD1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Tree>
    <p:extLst>
      <p:ext uri="{BB962C8B-B14F-4D97-AF65-F5344CB8AC3E}">
        <p14:creationId xmlns:p14="http://schemas.microsoft.com/office/powerpoint/2010/main" val="2352577234"/>
      </p:ext>
    </p:extLst>
  </p:cSld>
  <p:clrMap bg1="lt1" tx1="dk1" bg2="lt2" tx2="dk2" accent1="accent1" accent2="accent2" accent3="accent3" accent4="accent4" accent5="accent5" accent6="accent6" hlink="hlink" folHlink="folHlink"/>
  <p:sldLayoutIdLst>
    <p:sldLayoutId id="2147483678" r:id="rId1"/>
    <p:sldLayoutId id="2147483668" r:id="rId2"/>
    <p:sldLayoutId id="2147483679" r:id="rId3"/>
    <p:sldLayoutId id="2147483681" r:id="rId4"/>
    <p:sldLayoutId id="2147483682" r:id="rId5"/>
  </p:sldLayoutIdLst>
  <p:hf hd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9" userDrawn="1">
          <p15:clr>
            <a:srgbClr val="F26B43"/>
          </p15:clr>
        </p15:guide>
        <p15:guide id="4"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100.png"/><Relationship Id="rId5" Type="http://schemas.openxmlformats.org/officeDocument/2006/relationships/image" Target="../media/image9.png"/><Relationship Id="rId4" Type="http://schemas.openxmlformats.org/officeDocument/2006/relationships/hyperlink" Target="file:///C:\mchp\Seminars\2023\230424_ESI-face2faceMeet\Labs\f2fL3_usb\cdc_msd_sdcard-sama7_only\firmware\sam_a7g5_ek.X" TargetMode="Externa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ira.microchip.com/browse/MPLABX-7342"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hyperlink" Target="file:///C:\mchp\Seminars\2023\230424_ESI-face2faceMeet\Labs\f2fL1\firmware\sama7ek.X"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file:///C:\mchp\0prjs\SLprjs\MPUs\SAMA5D2-SAM9x60\H3-tc_timer_mode\tc_timer_mode\firmware\somek_xc32.X"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hyperlink" Target="file:///C:\mchp\0prjs\SLprjs\MPUs\SAMA5D2-SAM9x60\H3-tc_timer_mode\tc_timer_mode\firmware\somek_xc32.X"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file:///C:\mchp\0prjs\SLprjs\MPUs\WLSOM-EK\wlsomblinky\firmware\wlsomblinky.X"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hyperlink" Target="file:///C:\mchp\0prjs\SLprjs\MPUs\WLSOM-EK\wlsomblinky\firmware\wlsomblinky.X"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hyperlink" Target="file:///C:\mchp\0prjs\SLprjs\MPUs\WLSOM-EK\wlsomblinky\firmware\wlsomblinky.X"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44.png"/><Relationship Id="rId4" Type="http://schemas.openxmlformats.org/officeDocument/2006/relationships/hyperlink" Target="file:///C:\mchp\0prjs\SLprjs\MPUs\SAMA5D2-SAM9x60\H3-tc_timer_mode\tc_timer_mode\firmware\sam_9x60_ek_xc32.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hyperlink" Target="file:///C:\mchp\Seminars\2023\230424_ESI-F2F_WW-Bangkok\Labs\f2fL1_sam9x60\f2fL1_sam9x60new\firmware\f2fL1_sam9x60_cur.X" TargetMode="External"/><Relationship Id="rId4" Type="http://schemas.openxmlformats.org/officeDocument/2006/relationships/hyperlink" Target="https://www.microchip.com/en-us/development-tool/EV40E67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hyperlink" Target="https://www.microchip.com/en-us/development-tool/EV21H18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microchip.com/en-us/education/developer-help/learn-tools-software/mcu-mpu/mpu-evaluation-kits/sam9x60-curiosity/at91bootstrap"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chip.com/en-us/development-tool/EV40E67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r>
              <a:rPr lang="en-US" dirty="0">
                <a:solidFill>
                  <a:schemeClr val="tx1"/>
                </a:solidFill>
              </a:rPr>
              <a:t>MPUs-in-MPLABX-w-MCCH3</a:t>
            </a:r>
          </a:p>
        </p:txBody>
      </p:sp>
      <p:sp>
        <p:nvSpPr>
          <p:cNvPr id="5123" name="Rectangle 5"/>
          <p:cNvSpPr>
            <a:spLocks noGrp="1" noChangeArrowheads="1"/>
          </p:cNvSpPr>
          <p:nvPr>
            <p:ph type="subTitle" idx="1"/>
          </p:nvPr>
        </p:nvSpPr>
        <p:spPr/>
        <p:txBody>
          <a:bodyPr>
            <a:normAutofit/>
          </a:bodyPr>
          <a:lstStyle/>
          <a:p>
            <a:r>
              <a:rPr lang="en-US" dirty="0"/>
              <a:t>Developing bare-metal MCC_Harmony3 applications and debugging in MPLABX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Create new MCC-H3 </a:t>
            </a:r>
            <a:r>
              <a:rPr lang="en-US" sz="2400" b="0" dirty="0" err="1"/>
              <a:t>prj</a:t>
            </a:r>
            <a:r>
              <a:rPr lang="en-US" sz="2400" b="0" dirty="0"/>
              <a:t> (as usual)</a:t>
            </a:r>
          </a:p>
          <a:p>
            <a:pPr marL="0" indent="0">
              <a:buNone/>
            </a:pPr>
            <a:endParaRPr lang="en-US" sz="2400" b="0" dirty="0"/>
          </a:p>
        </p:txBody>
      </p:sp>
      <p:grpSp>
        <p:nvGrpSpPr>
          <p:cNvPr id="16" name="Group 15">
            <a:extLst>
              <a:ext uri="{FF2B5EF4-FFF2-40B4-BE49-F238E27FC236}">
                <a16:creationId xmlns:a16="http://schemas.microsoft.com/office/drawing/2014/main" id="{10BB0AB0-9D65-1CD8-F301-CFFF661C3B16}"/>
              </a:ext>
            </a:extLst>
          </p:cNvPr>
          <p:cNvGrpSpPr/>
          <p:nvPr/>
        </p:nvGrpSpPr>
        <p:grpSpPr>
          <a:xfrm>
            <a:off x="515369" y="1436648"/>
            <a:ext cx="6474681" cy="1854407"/>
            <a:chOff x="338060" y="1574594"/>
            <a:chExt cx="6474681" cy="1854407"/>
          </a:xfrm>
        </p:grpSpPr>
        <p:pic>
          <p:nvPicPr>
            <p:cNvPr id="7" name="Picture 6">
              <a:extLst>
                <a:ext uri="{FF2B5EF4-FFF2-40B4-BE49-F238E27FC236}">
                  <a16:creationId xmlns:a16="http://schemas.microsoft.com/office/drawing/2014/main" id="{CC7E0900-0379-5C7D-896B-13C76BC7181E}"/>
                </a:ext>
              </a:extLst>
            </p:cNvPr>
            <p:cNvPicPr>
              <a:picLocks noChangeAspect="1"/>
            </p:cNvPicPr>
            <p:nvPr/>
          </p:nvPicPr>
          <p:blipFill>
            <a:blip r:embed="rId3"/>
            <a:stretch>
              <a:fillRect/>
            </a:stretch>
          </p:blipFill>
          <p:spPr>
            <a:xfrm>
              <a:off x="338060" y="1619188"/>
              <a:ext cx="6474681" cy="1809813"/>
            </a:xfrm>
            <a:prstGeom prst="rect">
              <a:avLst/>
            </a:prstGeom>
            <a:ln>
              <a:solidFill>
                <a:schemeClr val="tx1"/>
              </a:solidFill>
            </a:ln>
          </p:spPr>
        </p:pic>
        <p:sp>
          <p:nvSpPr>
            <p:cNvPr id="15" name="TextBox 14">
              <a:extLst>
                <a:ext uri="{FF2B5EF4-FFF2-40B4-BE49-F238E27FC236}">
                  <a16:creationId xmlns:a16="http://schemas.microsoft.com/office/drawing/2014/main" id="{D311272D-DD9C-1894-0594-07B2D34E55CB}"/>
                </a:ext>
              </a:extLst>
            </p:cNvPr>
            <p:cNvSpPr txBox="1"/>
            <p:nvPr/>
          </p:nvSpPr>
          <p:spPr>
            <a:xfrm>
              <a:off x="1230489" y="1574594"/>
              <a:ext cx="445046" cy="461665"/>
            </a:xfrm>
            <a:prstGeom prst="rect">
              <a:avLst/>
            </a:prstGeom>
            <a:noFill/>
          </p:spPr>
          <p:txBody>
            <a:bodyPr wrap="square" rtlCol="0">
              <a:spAutoFit/>
            </a:bodyPr>
            <a:lstStyle/>
            <a:p>
              <a:pPr algn="ctr"/>
              <a:r>
                <a:rPr lang="de-DE" b="1" dirty="0">
                  <a:solidFill>
                    <a:srgbClr val="FF0000"/>
                  </a:solidFill>
                </a:rPr>
                <a:t>1</a:t>
              </a:r>
            </a:p>
          </p:txBody>
        </p:sp>
      </p:grpSp>
      <p:grpSp>
        <p:nvGrpSpPr>
          <p:cNvPr id="20" name="Group 19">
            <a:extLst>
              <a:ext uri="{FF2B5EF4-FFF2-40B4-BE49-F238E27FC236}">
                <a16:creationId xmlns:a16="http://schemas.microsoft.com/office/drawing/2014/main" id="{2A4A4887-2C86-EA9E-0B95-A8FB9A2CD7F0}"/>
              </a:ext>
            </a:extLst>
          </p:cNvPr>
          <p:cNvGrpSpPr/>
          <p:nvPr/>
        </p:nvGrpSpPr>
        <p:grpSpPr>
          <a:xfrm>
            <a:off x="1745135" y="3291055"/>
            <a:ext cx="5587548" cy="1466836"/>
            <a:chOff x="5621483" y="1968459"/>
            <a:chExt cx="5587548" cy="1466836"/>
          </a:xfrm>
        </p:grpSpPr>
        <p:pic>
          <p:nvPicPr>
            <p:cNvPr id="12" name="Picture 11">
              <a:extLst>
                <a:ext uri="{FF2B5EF4-FFF2-40B4-BE49-F238E27FC236}">
                  <a16:creationId xmlns:a16="http://schemas.microsoft.com/office/drawing/2014/main" id="{75D499BE-FB0D-2B10-BD65-0813E33DBBEC}"/>
                </a:ext>
              </a:extLst>
            </p:cNvPr>
            <p:cNvPicPr>
              <a:picLocks noChangeAspect="1"/>
            </p:cNvPicPr>
            <p:nvPr/>
          </p:nvPicPr>
          <p:blipFill>
            <a:blip r:embed="rId4"/>
            <a:stretch>
              <a:fillRect/>
            </a:stretch>
          </p:blipFill>
          <p:spPr>
            <a:xfrm>
              <a:off x="5621483" y="2078454"/>
              <a:ext cx="5587548" cy="1356841"/>
            </a:xfrm>
            <a:prstGeom prst="rect">
              <a:avLst/>
            </a:prstGeom>
            <a:ln>
              <a:solidFill>
                <a:schemeClr val="tx1"/>
              </a:solidFill>
            </a:ln>
          </p:spPr>
        </p:pic>
        <p:sp>
          <p:nvSpPr>
            <p:cNvPr id="19" name="TextBox 18">
              <a:extLst>
                <a:ext uri="{FF2B5EF4-FFF2-40B4-BE49-F238E27FC236}">
                  <a16:creationId xmlns:a16="http://schemas.microsoft.com/office/drawing/2014/main" id="{3BD1C7C6-1239-8828-EB60-8872823E68FC}"/>
                </a:ext>
              </a:extLst>
            </p:cNvPr>
            <p:cNvSpPr txBox="1"/>
            <p:nvPr/>
          </p:nvSpPr>
          <p:spPr>
            <a:xfrm>
              <a:off x="6513911" y="1968459"/>
              <a:ext cx="445046" cy="461665"/>
            </a:xfrm>
            <a:prstGeom prst="rect">
              <a:avLst/>
            </a:prstGeom>
            <a:noFill/>
          </p:spPr>
          <p:txBody>
            <a:bodyPr wrap="square" rtlCol="0">
              <a:spAutoFit/>
            </a:bodyPr>
            <a:lstStyle/>
            <a:p>
              <a:pPr algn="ctr"/>
              <a:r>
                <a:rPr lang="de-DE" b="1" dirty="0">
                  <a:solidFill>
                    <a:srgbClr val="FF0000"/>
                  </a:solidFill>
                </a:rPr>
                <a:t>2</a:t>
              </a:r>
            </a:p>
          </p:txBody>
        </p:sp>
      </p:grpSp>
      <p:grpSp>
        <p:nvGrpSpPr>
          <p:cNvPr id="22" name="Group 21">
            <a:extLst>
              <a:ext uri="{FF2B5EF4-FFF2-40B4-BE49-F238E27FC236}">
                <a16:creationId xmlns:a16="http://schemas.microsoft.com/office/drawing/2014/main" id="{19EF36C8-FD08-CE65-FC03-397F80201F2E}"/>
              </a:ext>
            </a:extLst>
          </p:cNvPr>
          <p:cNvGrpSpPr/>
          <p:nvPr/>
        </p:nvGrpSpPr>
        <p:grpSpPr>
          <a:xfrm>
            <a:off x="4411792" y="4906458"/>
            <a:ext cx="7300593" cy="1670936"/>
            <a:chOff x="580416" y="4018739"/>
            <a:chExt cx="7300593" cy="1670936"/>
          </a:xfrm>
        </p:grpSpPr>
        <p:pic>
          <p:nvPicPr>
            <p:cNvPr id="14" name="Picture 13">
              <a:extLst>
                <a:ext uri="{FF2B5EF4-FFF2-40B4-BE49-F238E27FC236}">
                  <a16:creationId xmlns:a16="http://schemas.microsoft.com/office/drawing/2014/main" id="{470C5950-FBF2-812F-4C9B-21C1AAF8C512}"/>
                </a:ext>
              </a:extLst>
            </p:cNvPr>
            <p:cNvPicPr>
              <a:picLocks noChangeAspect="1"/>
            </p:cNvPicPr>
            <p:nvPr/>
          </p:nvPicPr>
          <p:blipFill>
            <a:blip r:embed="rId5"/>
            <a:stretch>
              <a:fillRect/>
            </a:stretch>
          </p:blipFill>
          <p:spPr>
            <a:xfrm>
              <a:off x="580416" y="4020750"/>
              <a:ext cx="7300593" cy="1668925"/>
            </a:xfrm>
            <a:prstGeom prst="rect">
              <a:avLst/>
            </a:prstGeom>
            <a:ln>
              <a:solidFill>
                <a:schemeClr val="tx1"/>
              </a:solidFill>
            </a:ln>
          </p:spPr>
        </p:pic>
        <p:sp>
          <p:nvSpPr>
            <p:cNvPr id="21" name="TextBox 20">
              <a:extLst>
                <a:ext uri="{FF2B5EF4-FFF2-40B4-BE49-F238E27FC236}">
                  <a16:creationId xmlns:a16="http://schemas.microsoft.com/office/drawing/2014/main" id="{36ECE06C-E5CF-862C-371A-B804DBAB3D30}"/>
                </a:ext>
              </a:extLst>
            </p:cNvPr>
            <p:cNvSpPr txBox="1"/>
            <p:nvPr/>
          </p:nvSpPr>
          <p:spPr>
            <a:xfrm>
              <a:off x="1453012" y="4018739"/>
              <a:ext cx="445045" cy="461665"/>
            </a:xfrm>
            <a:prstGeom prst="rect">
              <a:avLst/>
            </a:prstGeom>
            <a:noFill/>
          </p:spPr>
          <p:txBody>
            <a:bodyPr wrap="square" rtlCol="0">
              <a:spAutoFit/>
            </a:bodyPr>
            <a:lstStyle/>
            <a:p>
              <a:pPr algn="ctr"/>
              <a:r>
                <a:rPr lang="de-DE" b="1" dirty="0">
                  <a:solidFill>
                    <a:srgbClr val="FF0000"/>
                  </a:solidFill>
                </a:rPr>
                <a:t>3</a:t>
              </a:r>
            </a:p>
          </p:txBody>
        </p:sp>
      </p:grpSp>
    </p:spTree>
    <p:extLst>
      <p:ext uri="{BB962C8B-B14F-4D97-AF65-F5344CB8AC3E}">
        <p14:creationId xmlns:p14="http://schemas.microsoft.com/office/powerpoint/2010/main" val="2759235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7030A0"/>
                </a:solidFill>
              </a:rPr>
              <a:t>2)Summary: at91</a:t>
            </a:r>
          </a:p>
        </p:txBody>
      </p:sp>
      <p:sp>
        <p:nvSpPr>
          <p:cNvPr id="5" name="Content Placeholder 4"/>
          <p:cNvSpPr>
            <a:spLocks noGrp="1"/>
          </p:cNvSpPr>
          <p:nvPr>
            <p:ph idx="1"/>
          </p:nvPr>
        </p:nvSpPr>
        <p:spPr>
          <a:xfrm>
            <a:off x="220337" y="1023759"/>
            <a:ext cx="11968488" cy="5362974"/>
          </a:xfrm>
        </p:spPr>
        <p:txBody>
          <a:bodyPr wrap="square">
            <a:spAutoFit/>
          </a:bodyPr>
          <a:lstStyle/>
          <a:p>
            <a:r>
              <a:rPr lang="en-US" sz="2200" b="0" dirty="0"/>
              <a:t>different variants of at91</a:t>
            </a:r>
          </a:p>
          <a:p>
            <a:pPr lvl="1"/>
            <a:r>
              <a:rPr lang="en-US" sz="2200" dirty="0" err="1"/>
              <a:t>loop@end</a:t>
            </a:r>
            <a:r>
              <a:rPr lang="en-US" sz="2200" dirty="0"/>
              <a:t> for IDE-development of H3-application</a:t>
            </a:r>
          </a:p>
          <a:p>
            <a:pPr lvl="1"/>
            <a:r>
              <a:rPr lang="en-US" sz="2200" dirty="0" err="1"/>
              <a:t>loadNextSW</a:t>
            </a:r>
            <a:r>
              <a:rPr lang="en-US" sz="2200" dirty="0"/>
              <a:t> for production -&gt; differences between NVMs</a:t>
            </a:r>
          </a:p>
          <a:p>
            <a:pPr lvl="2"/>
            <a:r>
              <a:rPr lang="en-US" sz="2200" dirty="0"/>
              <a:t>SDCard </a:t>
            </a:r>
          </a:p>
          <a:p>
            <a:pPr lvl="3"/>
            <a:r>
              <a:rPr lang="en-US" sz="2200" dirty="0"/>
              <a:t>uses h3-name (eg: </a:t>
            </a:r>
            <a:r>
              <a:rPr lang="en-US" sz="2200" dirty="0" err="1"/>
              <a:t>harmony.bin</a:t>
            </a:r>
            <a:r>
              <a:rPr lang="en-US" sz="2200" dirty="0"/>
              <a:t>) in </a:t>
            </a:r>
            <a:r>
              <a:rPr lang="en-US" sz="2200" dirty="0" err="1"/>
              <a:t>kConfig</a:t>
            </a:r>
            <a:r>
              <a:rPr lang="en-US" sz="2200" dirty="0"/>
              <a:t>, hence need MPLABX post-processing step</a:t>
            </a:r>
          </a:p>
          <a:p>
            <a:pPr lvl="3"/>
            <a:r>
              <a:rPr lang="en-US" sz="2200" dirty="0"/>
              <a:t>and at91 must be named </a:t>
            </a:r>
            <a:r>
              <a:rPr lang="en-US" sz="2200" dirty="0" err="1"/>
              <a:t>boot.bin</a:t>
            </a:r>
            <a:r>
              <a:rPr lang="en-US" sz="2200" dirty="0"/>
              <a:t> because named fixed in </a:t>
            </a:r>
            <a:r>
              <a:rPr lang="en-US" sz="2200" dirty="0" err="1"/>
              <a:t>RomCode</a:t>
            </a:r>
            <a:endParaRPr lang="en-US" sz="2200" dirty="0"/>
          </a:p>
          <a:p>
            <a:pPr lvl="2"/>
            <a:r>
              <a:rPr lang="en-US" sz="2200" dirty="0"/>
              <a:t>QSPI</a:t>
            </a:r>
          </a:p>
          <a:p>
            <a:pPr lvl="3"/>
            <a:r>
              <a:rPr lang="en-US" sz="2200" dirty="0"/>
              <a:t>need size-of-h3app and specify in </a:t>
            </a:r>
            <a:r>
              <a:rPr lang="en-US" sz="2200" dirty="0" err="1"/>
              <a:t>kConfig</a:t>
            </a:r>
            <a:endParaRPr lang="en-US" sz="2200" dirty="0"/>
          </a:p>
          <a:p>
            <a:pPr lvl="3"/>
            <a:r>
              <a:rPr lang="en-US" sz="2200" dirty="0"/>
              <a:t>also need to specify flash-storage-address of h3app (no post-processing)</a:t>
            </a:r>
          </a:p>
          <a:p>
            <a:r>
              <a:rPr lang="en-US" sz="2200" b="0" dirty="0"/>
              <a:t>BSCR and BUREG/EMUL registers, like on Linux to configure boot sequence</a:t>
            </a:r>
          </a:p>
          <a:p>
            <a:r>
              <a:rPr lang="en-US" sz="2200" b="0" dirty="0"/>
              <a:t>download at91+h3app for production either manually (-&gt;</a:t>
            </a:r>
            <a:r>
              <a:rPr lang="en-US" sz="2200" b="0" dirty="0" err="1"/>
              <a:t>SDCard</a:t>
            </a:r>
            <a:r>
              <a:rPr lang="en-US" sz="2200" b="0" dirty="0"/>
              <a:t>) or with </a:t>
            </a:r>
            <a:r>
              <a:rPr lang="en-US" sz="2200" b="0" dirty="0" err="1"/>
              <a:t>sam-ba</a:t>
            </a:r>
            <a:endParaRPr lang="en-US" sz="2200" b="0" dirty="0"/>
          </a:p>
          <a:p>
            <a:r>
              <a:rPr lang="en-US" sz="2200" b="0" dirty="0"/>
              <a:t>debug/extend at91 use 2 projects,</a:t>
            </a:r>
          </a:p>
          <a:p>
            <a:pPr lvl="1"/>
            <a:r>
              <a:rPr lang="en-US" sz="2200" b="0" dirty="0"/>
              <a:t>project1, </a:t>
            </a:r>
            <a:r>
              <a:rPr lang="en-US" sz="2200" b="0" dirty="0" err="1"/>
              <a:t>eg</a:t>
            </a:r>
            <a:r>
              <a:rPr lang="en-US" sz="2200" b="0" dirty="0"/>
              <a:t>: </a:t>
            </a:r>
            <a:r>
              <a:rPr lang="en-US" sz="2200" dirty="0"/>
              <a:t>at91_cfg.X, </a:t>
            </a:r>
            <a:r>
              <a:rPr lang="en-US" sz="2200" b="0" dirty="0"/>
              <a:t>where you configure + cross-compile (</a:t>
            </a:r>
            <a:r>
              <a:rPr lang="en-US" sz="2200" b="0" dirty="0" err="1"/>
              <a:t>kConfig</a:t>
            </a:r>
            <a:r>
              <a:rPr lang="en-US" sz="2200" b="0" dirty="0"/>
              <a:t>!) at91</a:t>
            </a:r>
          </a:p>
          <a:p>
            <a:pPr lvl="1"/>
            <a:r>
              <a:rPr lang="en-US" sz="2200" b="0" dirty="0"/>
              <a:t>project2, </a:t>
            </a:r>
            <a:r>
              <a:rPr lang="en-US" sz="2200" b="0" dirty="0" err="1"/>
              <a:t>eg</a:t>
            </a:r>
            <a:r>
              <a:rPr lang="en-US" sz="2200" b="0" dirty="0"/>
              <a:t>: </a:t>
            </a:r>
            <a:r>
              <a:rPr lang="en-US" sz="2200" dirty="0"/>
              <a:t>at91_preb-dev.X, as prebuild-elf, which references at91*.elf from project1/at91_cfg.X</a:t>
            </a:r>
            <a:endParaRPr lang="en-US" sz="2200" b="0" dirty="0"/>
          </a:p>
        </p:txBody>
      </p:sp>
      <p:sp>
        <p:nvSpPr>
          <p:cNvPr id="2" name="TextBox 1">
            <a:extLst>
              <a:ext uri="{FF2B5EF4-FFF2-40B4-BE49-F238E27FC236}">
                <a16:creationId xmlns:a16="http://schemas.microsoft.com/office/drawing/2014/main" id="{D4141D42-3E83-9B91-CCC5-89122499F7FD}"/>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383644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192127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4382814"/>
            <a:ext cx="11087100" cy="2240979"/>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1"/>
            <a:ext cx="11087100" cy="2691786"/>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757796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Next steps</a:t>
            </a:r>
          </a:p>
        </p:txBody>
      </p:sp>
      <p:sp>
        <p:nvSpPr>
          <p:cNvPr id="5" name="Content Placeholder 4"/>
          <p:cNvSpPr>
            <a:spLocks noGrp="1"/>
          </p:cNvSpPr>
          <p:nvPr>
            <p:ph idx="1"/>
          </p:nvPr>
        </p:nvSpPr>
        <p:spPr>
          <a:xfrm>
            <a:off x="662953" y="1023759"/>
            <a:ext cx="10997721" cy="5463002"/>
          </a:xfrm>
        </p:spPr>
        <p:txBody>
          <a:bodyPr wrap="square">
            <a:spAutoFit/>
          </a:bodyPr>
          <a:lstStyle/>
          <a:p>
            <a:r>
              <a:rPr lang="en-US" sz="2400" dirty="0"/>
              <a:t>System choices</a:t>
            </a:r>
          </a:p>
          <a:p>
            <a:pPr lvl="1"/>
            <a:r>
              <a:rPr lang="en-US" sz="2400" dirty="0"/>
              <a:t>you can configure QSPI-IF into XIP, hence system=MPU+QSPI but no DDR (</a:t>
            </a:r>
            <a:r>
              <a:rPr lang="en-US" sz="2400" dirty="0">
                <a:solidFill>
                  <a:schemeClr val="tx1"/>
                </a:solidFill>
              </a:rPr>
              <a:t>cost!?)</a:t>
            </a:r>
          </a:p>
          <a:p>
            <a:pPr lvl="2"/>
            <a:r>
              <a:rPr lang="en-US" sz="2200" dirty="0"/>
              <a:t>change at91 to setup all but DDR</a:t>
            </a:r>
          </a:p>
          <a:p>
            <a:pPr lvl="2"/>
            <a:r>
              <a:rPr lang="en-US" sz="2200" dirty="0"/>
              <a:t>at91 should at the end, instead of DDR-setup, change QSPI-IF into XIP </a:t>
            </a:r>
          </a:p>
          <a:p>
            <a:pPr lvl="2"/>
            <a:r>
              <a:rPr lang="en-US" sz="2200" dirty="0"/>
              <a:t>and then reset and set PC to </a:t>
            </a:r>
            <a:r>
              <a:rPr lang="en-US" sz="2200" dirty="0" err="1"/>
              <a:t>qspi_main</a:t>
            </a:r>
            <a:r>
              <a:rPr lang="en-US" sz="2200" dirty="0"/>
              <a:t>()</a:t>
            </a:r>
          </a:p>
          <a:p>
            <a:pPr lvl="1"/>
            <a:r>
              <a:rPr lang="en-US" sz="2400" dirty="0"/>
              <a:t>drawback</a:t>
            </a:r>
          </a:p>
          <a:p>
            <a:pPr lvl="2"/>
            <a:r>
              <a:rPr lang="en-US" sz="2200" dirty="0"/>
              <a:t>QSPI-performance much lower then DDR-performance</a:t>
            </a:r>
          </a:p>
          <a:p>
            <a:pPr lvl="2"/>
            <a:r>
              <a:rPr lang="en-US" sz="2200" dirty="0"/>
              <a:t>QSPI: 50MHz on 4xdatalines -&gt; 200b/s</a:t>
            </a:r>
            <a:br>
              <a:rPr lang="en-US" sz="2200" dirty="0"/>
            </a:br>
            <a:r>
              <a:rPr lang="en-US" sz="2200" dirty="0"/>
              <a:t> 	vs  </a:t>
            </a:r>
            <a:br>
              <a:rPr lang="en-US" sz="2200" dirty="0"/>
            </a:br>
            <a:r>
              <a:rPr lang="en-US" sz="2200" dirty="0"/>
              <a:t>DDR: 266*2(</a:t>
            </a:r>
            <a:r>
              <a:rPr lang="en-US" sz="2200" dirty="0" err="1"/>
              <a:t>doubleDataRate</a:t>
            </a:r>
            <a:r>
              <a:rPr lang="en-US" sz="2200" dirty="0"/>
              <a:t>)=532*32b=…17kb/s</a:t>
            </a:r>
          </a:p>
          <a:p>
            <a:pPr marL="301752" lvl="1" indent="0">
              <a:buNone/>
            </a:pPr>
            <a:endParaRPr lang="en-US" sz="2400" dirty="0"/>
          </a:p>
          <a:p>
            <a:r>
              <a:rPr lang="en-US" sz="2400" dirty="0"/>
              <a:t>L2-cache</a:t>
            </a:r>
          </a:p>
          <a:p>
            <a:pPr lvl="1"/>
            <a:r>
              <a:rPr lang="en-US" sz="2400" dirty="0"/>
              <a:t>on SAMA5D* can configure L2-cache (256kB) to be added to </a:t>
            </a:r>
            <a:r>
              <a:rPr lang="en-US" sz="2400" dirty="0" err="1"/>
              <a:t>intSRAM</a:t>
            </a:r>
            <a:r>
              <a:rPr lang="en-US" sz="2400" dirty="0"/>
              <a:t> (128kB), so SAMA5 can have 384kB-intSRAM - not possible on SAMA7 and SAM9x6/7x</a:t>
            </a:r>
          </a:p>
        </p:txBody>
      </p:sp>
      <p:sp>
        <p:nvSpPr>
          <p:cNvPr id="2" name="TextBox 1">
            <a:extLst>
              <a:ext uri="{FF2B5EF4-FFF2-40B4-BE49-F238E27FC236}">
                <a16:creationId xmlns:a16="http://schemas.microsoft.com/office/drawing/2014/main" id="{8AF6F62F-168F-E5C7-ABD2-604CED7E2851}"/>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1222355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a:t>
            </a:r>
          </a:p>
        </p:txBody>
      </p:sp>
      <p:sp>
        <p:nvSpPr>
          <p:cNvPr id="5" name="Content Placeholder 4"/>
          <p:cNvSpPr>
            <a:spLocks noGrp="1"/>
          </p:cNvSpPr>
          <p:nvPr>
            <p:ph idx="1"/>
          </p:nvPr>
        </p:nvSpPr>
        <p:spPr>
          <a:xfrm>
            <a:off x="662953" y="1023759"/>
            <a:ext cx="11224247" cy="4585838"/>
          </a:xfrm>
        </p:spPr>
        <p:txBody>
          <a:bodyPr wrap="square">
            <a:spAutoFit/>
          </a:bodyPr>
          <a:lstStyle/>
          <a:p>
            <a:r>
              <a:rPr lang="en-US" sz="2400" b="0" dirty="0"/>
              <a:t>Harmony3 provides various </a:t>
            </a:r>
            <a:r>
              <a:rPr lang="en-US" sz="2400" b="0" dirty="0" err="1"/>
              <a:t>drv</a:t>
            </a:r>
            <a:r>
              <a:rPr lang="en-US" sz="2400" b="0" dirty="0"/>
              <a:t>- and middleware examples</a:t>
            </a:r>
          </a:p>
          <a:p>
            <a:pPr lvl="1"/>
            <a:r>
              <a:rPr lang="en-US" dirty="0" err="1"/>
              <a:t>DriverLevel</a:t>
            </a:r>
            <a:r>
              <a:rPr lang="en-US" dirty="0"/>
              <a:t> = &lt;h3&gt;\core_apps_sam_a7g5\apps\: i2c , i2c_eeprom, </a:t>
            </a:r>
            <a:r>
              <a:rPr lang="en-US" dirty="0" err="1"/>
              <a:t>spi</a:t>
            </a:r>
            <a:r>
              <a:rPr lang="en-US" dirty="0"/>
              <a:t>, </a:t>
            </a:r>
            <a:r>
              <a:rPr lang="en-US" dirty="0" err="1"/>
              <a:t>spi_eeprom</a:t>
            </a:r>
            <a:r>
              <a:rPr lang="en-US" dirty="0"/>
              <a:t>, </a:t>
            </a:r>
            <a:r>
              <a:rPr lang="en-US" dirty="0" err="1"/>
              <a:t>usart</a:t>
            </a:r>
            <a:endParaRPr lang="en-US" dirty="0"/>
          </a:p>
          <a:p>
            <a:pPr lvl="1"/>
            <a:r>
              <a:rPr lang="en-US" dirty="0"/>
              <a:t>Crypto = </a:t>
            </a:r>
          </a:p>
          <a:p>
            <a:pPr lvl="2"/>
            <a:r>
              <a:rPr lang="en-US" dirty="0"/>
              <a:t>&lt;h3&gt;\crypto_apps_large_hash\apps\</a:t>
            </a:r>
            <a:r>
              <a:rPr lang="en-US" dirty="0" err="1"/>
              <a:t>large_hash</a:t>
            </a:r>
            <a:endParaRPr lang="en-US" dirty="0"/>
          </a:p>
          <a:p>
            <a:pPr lvl="2"/>
            <a:r>
              <a:rPr lang="en-US" dirty="0"/>
              <a:t>&lt;h3&gt;\</a:t>
            </a:r>
            <a:r>
              <a:rPr lang="en-US" dirty="0" err="1"/>
              <a:t>crypto_apps_encrypt_decrypt</a:t>
            </a:r>
            <a:r>
              <a:rPr lang="en-US" dirty="0"/>
              <a:t>\apps\</a:t>
            </a:r>
            <a:r>
              <a:rPr lang="en-US" dirty="0" err="1"/>
              <a:t>encrypt_decrypt</a:t>
            </a:r>
            <a:endParaRPr lang="en-US" dirty="0"/>
          </a:p>
          <a:p>
            <a:pPr lvl="1">
              <a:tabLst>
                <a:tab pos="1079500" algn="l"/>
              </a:tabLst>
            </a:pPr>
            <a:r>
              <a:rPr lang="en-US" dirty="0"/>
              <a:t>GFX	= &lt;h3&gt;\gfx_apps_sam_a</a:t>
            </a:r>
            <a:r>
              <a:rPr lang="en-US" b="1" dirty="0">
                <a:solidFill>
                  <a:srgbClr val="FF0000"/>
                </a:solidFill>
              </a:rPr>
              <a:t>5d2</a:t>
            </a:r>
            <a:r>
              <a:rPr lang="en-US" dirty="0"/>
              <a:t> -&gt; separate EGT-session </a:t>
            </a:r>
          </a:p>
          <a:p>
            <a:pPr lvl="1">
              <a:tabLst>
                <a:tab pos="1079500" algn="l"/>
              </a:tabLst>
            </a:pPr>
            <a:r>
              <a:rPr lang="en-US" dirty="0"/>
              <a:t>Net	= &lt;h3&gt;\net_apps_sam_a</a:t>
            </a:r>
            <a:r>
              <a:rPr lang="en-US" b="1" dirty="0">
                <a:solidFill>
                  <a:srgbClr val="FF0000"/>
                </a:solidFill>
              </a:rPr>
              <a:t>5d2</a:t>
            </a:r>
            <a:r>
              <a:rPr lang="en-US" dirty="0"/>
              <a:t> </a:t>
            </a:r>
          </a:p>
          <a:p>
            <a:pPr lvl="1">
              <a:tabLst>
                <a:tab pos="1079500" algn="l"/>
              </a:tabLst>
            </a:pPr>
            <a:r>
              <a:rPr lang="en-US" dirty="0"/>
              <a:t>USB	= </a:t>
            </a:r>
          </a:p>
          <a:p>
            <a:pPr lvl="2"/>
            <a:r>
              <a:rPr lang="en-US" dirty="0"/>
              <a:t>&lt;h3&gt;\</a:t>
            </a:r>
            <a:r>
              <a:rPr lang="en-US" dirty="0" err="1"/>
              <a:t>usb_apps_device</a:t>
            </a:r>
            <a:r>
              <a:rPr lang="en-US" dirty="0"/>
              <a:t> = </a:t>
            </a:r>
            <a:r>
              <a:rPr lang="en-US" dirty="0" err="1"/>
              <a:t>msd_sdcard</a:t>
            </a:r>
            <a:r>
              <a:rPr lang="en-US" dirty="0"/>
              <a:t> , </a:t>
            </a:r>
            <a:r>
              <a:rPr lang="en-US" dirty="0" err="1"/>
              <a:t>cdc_com_port_single</a:t>
            </a:r>
            <a:r>
              <a:rPr lang="en-US" dirty="0"/>
              <a:t>, …</a:t>
            </a:r>
          </a:p>
          <a:p>
            <a:pPr lvl="2"/>
            <a:r>
              <a:rPr lang="en-US" dirty="0"/>
              <a:t>&lt;h3&gt;\</a:t>
            </a:r>
            <a:r>
              <a:rPr lang="en-US" dirty="0" err="1"/>
              <a:t>usb_apps_host</a:t>
            </a:r>
            <a:r>
              <a:rPr lang="en-US" dirty="0"/>
              <a:t>     = </a:t>
            </a:r>
            <a:r>
              <a:rPr lang="en-US" dirty="0" err="1"/>
              <a:t>hid_basic_keyboard</a:t>
            </a:r>
            <a:r>
              <a:rPr lang="en-US" dirty="0"/>
              <a:t>, </a:t>
            </a:r>
            <a:r>
              <a:rPr lang="en-US" dirty="0" err="1"/>
              <a:t>msd_basic</a:t>
            </a:r>
            <a:r>
              <a:rPr lang="en-US" dirty="0"/>
              <a:t>, …</a:t>
            </a:r>
          </a:p>
          <a:p>
            <a:pPr marL="594360" lvl="2" indent="0">
              <a:buNone/>
            </a:pPr>
            <a:r>
              <a:rPr lang="en-US" sz="2000" b="1" i="1" dirty="0">
                <a:solidFill>
                  <a:srgbClr val="0070C0"/>
                </a:solidFill>
              </a:rPr>
              <a:t>=&gt; </a:t>
            </a:r>
            <a:r>
              <a:rPr lang="de-DE" sz="2000" b="1" i="1" dirty="0">
                <a:solidFill>
                  <a:srgbClr val="0070C0"/>
                </a:solidFill>
              </a:rPr>
              <a:t>USB-example on next slide</a:t>
            </a:r>
            <a:endParaRPr lang="en-US" sz="2000" b="1" i="1" dirty="0">
              <a:solidFill>
                <a:srgbClr val="0070C0"/>
              </a:solidFill>
            </a:endParaRPr>
          </a:p>
          <a:p>
            <a:pPr lvl="1"/>
            <a:endParaRPr lang="en-US" dirty="0"/>
          </a:p>
          <a:p>
            <a:pPr lvl="1"/>
            <a:r>
              <a:rPr lang="en-US" dirty="0"/>
              <a:t>Wireless = </a:t>
            </a:r>
            <a:r>
              <a:rPr lang="en-US" sz="2400" dirty="0"/>
              <a:t>…</a:t>
            </a:r>
            <a:endParaRPr lang="en-US" dirty="0"/>
          </a:p>
        </p:txBody>
      </p:sp>
      <p:sp>
        <p:nvSpPr>
          <p:cNvPr id="2" name="TextBox 1">
            <a:extLst>
              <a:ext uri="{FF2B5EF4-FFF2-40B4-BE49-F238E27FC236}">
                <a16:creationId xmlns:a16="http://schemas.microsoft.com/office/drawing/2014/main" id="{71A77D5C-AC6A-D86C-6791-B8410CE199E8}"/>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17002916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endParaRPr lang="en-US" dirty="0"/>
          </a:p>
        </p:txBody>
      </p:sp>
      <p:sp>
        <p:nvSpPr>
          <p:cNvPr id="5" name="Content Placeholder 4"/>
          <p:cNvSpPr>
            <a:spLocks noGrp="1"/>
          </p:cNvSpPr>
          <p:nvPr>
            <p:ph idx="1"/>
          </p:nvPr>
        </p:nvSpPr>
        <p:spPr>
          <a:xfrm>
            <a:off x="246185" y="1023759"/>
            <a:ext cx="11942640" cy="5678445"/>
          </a:xfrm>
        </p:spPr>
        <p:txBody>
          <a:bodyPr wrap="square">
            <a:spAutoFit/>
          </a:bodyPr>
          <a:lstStyle/>
          <a:p>
            <a:pPr marL="0" indent="0">
              <a:buNone/>
            </a:pPr>
            <a:r>
              <a:rPr lang="en-US" b="0" dirty="0"/>
              <a:t>H3-USB example</a:t>
            </a:r>
          </a:p>
          <a:p>
            <a:r>
              <a:rPr lang="en-US" sz="1800" b="0" dirty="0"/>
              <a:t>prj </a:t>
            </a:r>
            <a:r>
              <a:rPr lang="en-US" sz="1800" b="0" dirty="0">
                <a:hlinkClick r:id="rId4" action="ppaction://hlinkfile"/>
              </a:rPr>
              <a:t>f2fL3_usb--cdc_msd_sdcard-sama7_only</a:t>
            </a:r>
            <a:endParaRPr lang="en-US" sz="1800" b="0" dirty="0"/>
          </a:p>
          <a:p>
            <a:r>
              <a:rPr lang="en-US" sz="1800" b="0" dirty="0"/>
              <a:t>prepare demo</a:t>
            </a:r>
          </a:p>
          <a:p>
            <a:pPr lvl="1"/>
            <a:r>
              <a:rPr lang="en-US" sz="1800" b="0" dirty="0"/>
              <a:t>physical setup on the right</a:t>
            </a:r>
          </a:p>
          <a:p>
            <a:pPr lvl="1"/>
            <a:r>
              <a:rPr lang="en-US" sz="1800" dirty="0"/>
              <a:t>cp &lt;h3&gt;\usb_apps_device\apps\</a:t>
            </a:r>
            <a:r>
              <a:rPr lang="en-US" sz="1800" dirty="0" err="1"/>
              <a:t>cdc_msd_sdcard</a:t>
            </a:r>
            <a:r>
              <a:rPr lang="en-US" sz="1800" dirty="0"/>
              <a:t>\ </a:t>
            </a:r>
          </a:p>
          <a:p>
            <a:pPr lvl="1"/>
            <a:r>
              <a:rPr lang="en-US" sz="1800" dirty="0" err="1"/>
              <a:t>prjProp</a:t>
            </a:r>
            <a:r>
              <a:rPr lang="en-US" sz="1800" dirty="0"/>
              <a:t> </a:t>
            </a:r>
          </a:p>
          <a:p>
            <a:pPr lvl="2"/>
            <a:r>
              <a:rPr lang="en-US" dirty="0"/>
              <a:t>SAMA7G5-DFP_v1.1.175, XC32-v4.21</a:t>
            </a:r>
          </a:p>
          <a:p>
            <a:pPr lvl="2"/>
            <a:r>
              <a:rPr lang="en-US" dirty="0"/>
              <a:t>select your at91-4-ide - eg: </a:t>
            </a:r>
            <a:br>
              <a:rPr lang="en-US" dirty="0"/>
            </a:br>
            <a:r>
              <a:rPr lang="en-US" dirty="0"/>
              <a:t>&lt;ESI_F2F&gt;\Labs\</a:t>
            </a:r>
            <a:r>
              <a:rPr lang="en-US" dirty="0" err="1"/>
              <a:t>LabHelp</a:t>
            </a:r>
            <a:r>
              <a:rPr lang="en-US" dirty="0"/>
              <a:t>\sama7g5_at91bootstrap.elf</a:t>
            </a:r>
          </a:p>
          <a:p>
            <a:pPr lvl="2"/>
            <a:r>
              <a:rPr lang="en-US" dirty="0"/>
              <a:t>set </a:t>
            </a:r>
            <a:r>
              <a:rPr lang="en-US" dirty="0" err="1"/>
              <a:t>brkpt</a:t>
            </a:r>
            <a:r>
              <a:rPr lang="en-US" dirty="0"/>
              <a:t> in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dirty="0"/>
              <a:t>' (-&gt;not sure, but demo only </a:t>
            </a:r>
            <a:br>
              <a:rPr lang="en-US" dirty="0"/>
            </a:br>
            <a:r>
              <a:rPr lang="en-US" dirty="0"/>
              <a:t>works with this </a:t>
            </a:r>
            <a:r>
              <a:rPr lang="en-US" dirty="0" err="1"/>
              <a:t>brkpt</a:t>
            </a:r>
            <a:r>
              <a:rPr lang="en-US" dirty="0"/>
              <a:t>!) and enable '</a:t>
            </a:r>
            <a:r>
              <a:rPr lang="en-US" dirty="0" err="1"/>
              <a:t>halt@main</a:t>
            </a:r>
            <a:r>
              <a:rPr lang="en-US" dirty="0"/>
              <a:t>' in tools/options/embedded</a:t>
            </a:r>
          </a:p>
          <a:p>
            <a:r>
              <a:rPr lang="en-US" sz="1800" b="0" dirty="0"/>
              <a:t>running demo</a:t>
            </a:r>
          </a:p>
          <a:p>
            <a:pPr lvl="1"/>
            <a:r>
              <a:rPr lang="en-US" sz="1800" b="0" dirty="0"/>
              <a:t>open console </a:t>
            </a:r>
            <a:r>
              <a:rPr lang="en-US" sz="1800" dirty="0"/>
              <a:t>and make sure you see '</a:t>
            </a:r>
            <a:r>
              <a:rPr lang="en-US" sz="1800" dirty="0" err="1"/>
              <a:t>RomBOOT</a:t>
            </a:r>
            <a:r>
              <a:rPr lang="en-US" sz="1800" dirty="0"/>
              <a:t>' msg</a:t>
            </a:r>
          </a:p>
          <a:p>
            <a:pPr lvl="1"/>
            <a:r>
              <a:rPr lang="en-US" sz="1800" b="0" dirty="0"/>
              <a:t>now </a:t>
            </a:r>
            <a:r>
              <a:rPr lang="en-US" sz="1800" b="0" dirty="0" err="1"/>
              <a:t>download&amp;debug</a:t>
            </a:r>
            <a:r>
              <a:rPr lang="en-US" sz="1800" b="0" dirty="0"/>
              <a:t> </a:t>
            </a:r>
            <a:r>
              <a:rPr lang="en-US" sz="1800" dirty="0"/>
              <a:t> &lt;</a:t>
            </a:r>
            <a:r>
              <a:rPr lang="en-US" sz="1800" dirty="0" err="1"/>
              <a:t>cdc_msd_sdcard</a:t>
            </a:r>
            <a:r>
              <a:rPr lang="en-US" sz="1800" dirty="0"/>
              <a:t>&gt; prj and </a:t>
            </a:r>
            <a:r>
              <a:rPr lang="en-US" sz="1800" dirty="0" err="1"/>
              <a:t>stop@main</a:t>
            </a:r>
            <a:r>
              <a:rPr lang="en-US" sz="1800" dirty="0"/>
              <a:t> (LED=green)</a:t>
            </a:r>
          </a:p>
          <a:p>
            <a:pPr lvl="1"/>
            <a:r>
              <a:rPr lang="en-US" sz="1800" dirty="0"/>
              <a:t>hit continue to run to </a:t>
            </a:r>
            <a:r>
              <a:rPr lang="en-US" sz="1800" dirty="0" err="1"/>
              <a:t>brkpt</a:t>
            </a:r>
            <a:r>
              <a:rPr lang="en-US" sz="1800" dirty="0"/>
              <a:t> on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sz="1800" dirty="0"/>
              <a:t>' (LED=off)</a:t>
            </a:r>
          </a:p>
          <a:p>
            <a:pPr lvl="1"/>
            <a:r>
              <a:rPr lang="en-US" sz="1800" b="0" dirty="0"/>
              <a:t>hit continue (you'll hear </a:t>
            </a:r>
            <a:r>
              <a:rPr lang="en-US" sz="1800" b="0" dirty="0" err="1"/>
              <a:t>usb</a:t>
            </a:r>
            <a:r>
              <a:rPr lang="en-US" sz="1800" b="0" dirty="0"/>
              <a:t>-en</a:t>
            </a:r>
            <a:r>
              <a:rPr lang="en-US" sz="1800" dirty="0"/>
              <a:t>umeration-</a:t>
            </a:r>
            <a:r>
              <a:rPr lang="en-US" sz="1800" dirty="0" err="1"/>
              <a:t>bingBong</a:t>
            </a:r>
            <a:r>
              <a:rPr lang="en-US" sz="1800" dirty="0"/>
              <a:t> and LED=green)</a:t>
            </a:r>
          </a:p>
          <a:p>
            <a:pPr lvl="1"/>
            <a:r>
              <a:rPr lang="en-US" sz="1800" dirty="0"/>
              <a:t>open 2.console on CDC-</a:t>
            </a:r>
            <a:r>
              <a:rPr lang="en-US" sz="1800" dirty="0" err="1"/>
              <a:t>USBport</a:t>
            </a:r>
            <a:r>
              <a:rPr lang="en-US" sz="1800" dirty="0"/>
              <a:t> and press user button to see 'PUSH BUTTON PRESSED'</a:t>
            </a:r>
            <a:br>
              <a:rPr lang="en-US" sz="1800" dirty="0"/>
            </a:br>
            <a:r>
              <a:rPr lang="en-US" sz="1800" dirty="0"/>
              <a:t>-&gt; next slide for expected result</a:t>
            </a:r>
            <a:endParaRPr lang="en-US" sz="1800" b="0" dirty="0"/>
          </a:p>
        </p:txBody>
      </p:sp>
      <p:pic>
        <p:nvPicPr>
          <p:cNvPr id="2" name="Picture 1">
            <a:extLst>
              <a:ext uri="{FF2B5EF4-FFF2-40B4-BE49-F238E27FC236}">
                <a16:creationId xmlns:a16="http://schemas.microsoft.com/office/drawing/2014/main" id="{4ED8E92D-79EF-2B10-FF15-1A5C837C6E1B}"/>
              </a:ext>
            </a:extLst>
          </p:cNvPr>
          <p:cNvPicPr>
            <a:picLocks noChangeAspect="1"/>
          </p:cNvPicPr>
          <p:nvPr/>
        </p:nvPicPr>
        <p:blipFill>
          <a:blip r:embed="rId5"/>
          <a:stretch>
            <a:fillRect/>
          </a:stretch>
        </p:blipFill>
        <p:spPr>
          <a:xfrm>
            <a:off x="7501809" y="547817"/>
            <a:ext cx="3953725" cy="3065246"/>
          </a:xfrm>
          <a:prstGeom prst="rect">
            <a:avLst/>
          </a:prstGeom>
          <a:ln>
            <a:solidFill>
              <a:schemeClr val="tx1"/>
            </a:solidFill>
          </a:ln>
        </p:spPr>
      </p:pic>
      <p:pic>
        <p:nvPicPr>
          <p:cNvPr id="6" name="Picture 5">
            <a:extLst>
              <a:ext uri="{FF2B5EF4-FFF2-40B4-BE49-F238E27FC236}">
                <a16:creationId xmlns:a16="http://schemas.microsoft.com/office/drawing/2014/main" id="{6A767A8A-C5EB-3C36-8638-38D0CC16D5F6}"/>
              </a:ext>
            </a:extLst>
          </p:cNvPr>
          <p:cNvPicPr>
            <a:picLocks noChangeAspect="1"/>
          </p:cNvPicPr>
          <p:nvPr/>
        </p:nvPicPr>
        <p:blipFill>
          <a:blip r:embed="rId6"/>
          <a:stretch>
            <a:fillRect/>
          </a:stretch>
        </p:blipFill>
        <p:spPr>
          <a:xfrm>
            <a:off x="8291907" y="3724482"/>
            <a:ext cx="3924490" cy="2242564"/>
          </a:xfrm>
          <a:prstGeom prst="rect">
            <a:avLst/>
          </a:prstGeom>
          <a:ln>
            <a:solidFill>
              <a:schemeClr val="tx1"/>
            </a:solidFill>
          </a:ln>
        </p:spPr>
      </p:pic>
      <p:sp>
        <p:nvSpPr>
          <p:cNvPr id="3" name="TextBox 2">
            <a:extLst>
              <a:ext uri="{FF2B5EF4-FFF2-40B4-BE49-F238E27FC236}">
                <a16:creationId xmlns:a16="http://schemas.microsoft.com/office/drawing/2014/main" id="{EDB08F22-F8CE-2701-9CCC-7B13E6EDFC14}"/>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32340873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r>
              <a:rPr lang="en-US" dirty="0"/>
              <a:t> -&gt; expected result</a:t>
            </a:r>
          </a:p>
        </p:txBody>
      </p:sp>
      <p:sp>
        <p:nvSpPr>
          <p:cNvPr id="5" name="Content Placeholder 4"/>
          <p:cNvSpPr>
            <a:spLocks noGrp="1"/>
          </p:cNvSpPr>
          <p:nvPr>
            <p:ph idx="1"/>
          </p:nvPr>
        </p:nvSpPr>
        <p:spPr>
          <a:xfrm>
            <a:off x="246185" y="1023759"/>
            <a:ext cx="11942640" cy="430855"/>
          </a:xfrm>
        </p:spPr>
        <p:txBody>
          <a:bodyPr wrap="square">
            <a:spAutoFit/>
          </a:bodyPr>
          <a:lstStyle/>
          <a:p>
            <a:pPr marL="0" indent="0">
              <a:buNone/>
            </a:pPr>
            <a:r>
              <a:rPr lang="en-US" b="0" dirty="0"/>
              <a:t> </a:t>
            </a:r>
            <a:endParaRPr lang="en-US" sz="1800" b="0" dirty="0"/>
          </a:p>
        </p:txBody>
      </p:sp>
      <p:pic>
        <p:nvPicPr>
          <p:cNvPr id="7" name="Picture 6">
            <a:extLst>
              <a:ext uri="{FF2B5EF4-FFF2-40B4-BE49-F238E27FC236}">
                <a16:creationId xmlns:a16="http://schemas.microsoft.com/office/drawing/2014/main" id="{E7160884-712E-0A6A-E963-D44B9FFBA2C4}"/>
              </a:ext>
            </a:extLst>
          </p:cNvPr>
          <p:cNvPicPr>
            <a:picLocks noChangeAspect="1"/>
          </p:cNvPicPr>
          <p:nvPr/>
        </p:nvPicPr>
        <p:blipFill>
          <a:blip r:embed="rId4"/>
          <a:stretch>
            <a:fillRect/>
          </a:stretch>
        </p:blipFill>
        <p:spPr>
          <a:xfrm>
            <a:off x="1715589" y="1023759"/>
            <a:ext cx="9003832" cy="5615650"/>
          </a:xfrm>
          <a:prstGeom prst="rect">
            <a:avLst/>
          </a:prstGeom>
        </p:spPr>
      </p:pic>
      <p:sp>
        <p:nvSpPr>
          <p:cNvPr id="2" name="TextBox 1">
            <a:extLst>
              <a:ext uri="{FF2B5EF4-FFF2-40B4-BE49-F238E27FC236}">
                <a16:creationId xmlns:a16="http://schemas.microsoft.com/office/drawing/2014/main" id="{352A1D45-57DC-09A7-F6BC-6AD263983830}"/>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30701840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6127531"/>
            <a:ext cx="11087100" cy="49626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3543123"/>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 name="TextBox 5">
            <a:extLst>
              <a:ext uri="{FF2B5EF4-FFF2-40B4-BE49-F238E27FC236}">
                <a16:creationId xmlns:a16="http://schemas.microsoft.com/office/drawing/2014/main" id="{8F540C80-9FFD-9105-01E9-A74C4CA35CB8}"/>
              </a:ext>
            </a:extLst>
          </p:cNvPr>
          <p:cNvSpPr txBox="1"/>
          <p:nvPr/>
        </p:nvSpPr>
        <p:spPr>
          <a:xfrm>
            <a:off x="11368585" y="-25517"/>
            <a:ext cx="820241" cy="276999"/>
          </a:xfrm>
          <a:prstGeom prst="rect">
            <a:avLst/>
          </a:prstGeom>
          <a:noFill/>
        </p:spPr>
        <p:txBody>
          <a:bodyPr wrap="square" rtlCol="0">
            <a:spAutoFit/>
          </a:bodyPr>
          <a:lstStyle/>
          <a:p>
            <a:r>
              <a:rPr lang="de-DE" sz="1200" dirty="0"/>
              <a:t>90-95m</a:t>
            </a:r>
          </a:p>
        </p:txBody>
      </p:sp>
    </p:spTree>
    <p:custDataLst>
      <p:tags r:id="rId1"/>
    </p:custDataLst>
    <p:extLst>
      <p:ext uri="{BB962C8B-B14F-4D97-AF65-F5344CB8AC3E}">
        <p14:creationId xmlns:p14="http://schemas.microsoft.com/office/powerpoint/2010/main" val="1070519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3C9F7-D4F6-010D-5CFE-65342F88BC98}"/>
              </a:ext>
            </a:extLst>
          </p:cNvPr>
          <p:cNvPicPr>
            <a:picLocks noChangeAspect="1"/>
          </p:cNvPicPr>
          <p:nvPr/>
        </p:nvPicPr>
        <p:blipFill>
          <a:blip r:embed="rId3"/>
          <a:stretch>
            <a:fillRect/>
          </a:stretch>
        </p:blipFill>
        <p:spPr>
          <a:xfrm>
            <a:off x="100057" y="1106419"/>
            <a:ext cx="6293871" cy="5212491"/>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 help files</a:t>
            </a:r>
            <a:endParaRPr lang="en-US" sz="3999" dirty="0">
              <a:solidFill>
                <a:srgbClr val="00B050"/>
              </a:solidFill>
            </a:endParaRPr>
          </a:p>
        </p:txBody>
      </p:sp>
      <p:grpSp>
        <p:nvGrpSpPr>
          <p:cNvPr id="27" name="Group 26">
            <a:extLst>
              <a:ext uri="{FF2B5EF4-FFF2-40B4-BE49-F238E27FC236}">
                <a16:creationId xmlns:a16="http://schemas.microsoft.com/office/drawing/2014/main" id="{6D33863B-1630-98E3-7D30-8F0309A136ED}"/>
              </a:ext>
            </a:extLst>
          </p:cNvPr>
          <p:cNvGrpSpPr/>
          <p:nvPr/>
        </p:nvGrpSpPr>
        <p:grpSpPr>
          <a:xfrm>
            <a:off x="4703523" y="924507"/>
            <a:ext cx="7332175" cy="1007318"/>
            <a:chOff x="4703523" y="924507"/>
            <a:chExt cx="7332175" cy="1007318"/>
          </a:xfrm>
        </p:grpSpPr>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916581" y="924507"/>
              <a:ext cx="5119117" cy="450937"/>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dummy empty files just as separator</a:t>
              </a:r>
            </a:p>
          </p:txBody>
        </p:sp>
        <p:cxnSp>
          <p:nvCxnSpPr>
            <p:cNvPr id="15" name="Straight Arrow Connector 14">
              <a:extLst>
                <a:ext uri="{FF2B5EF4-FFF2-40B4-BE49-F238E27FC236}">
                  <a16:creationId xmlns:a16="http://schemas.microsoft.com/office/drawing/2014/main" id="{24134E2F-8836-F18B-14FF-7C1920E4649A}"/>
                </a:ext>
              </a:extLst>
            </p:cNvPr>
            <p:cNvCxnSpPr>
              <a:cxnSpLocks/>
            </p:cNvCxnSpPr>
            <p:nvPr/>
          </p:nvCxnSpPr>
          <p:spPr>
            <a:xfrm flipH="1">
              <a:off x="4703523" y="1145707"/>
              <a:ext cx="2398735" cy="78611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ACB13181-0EDF-1C21-7EAA-66893FAD9D4B}"/>
              </a:ext>
            </a:extLst>
          </p:cNvPr>
          <p:cNvGrpSpPr/>
          <p:nvPr/>
        </p:nvGrpSpPr>
        <p:grpSpPr>
          <a:xfrm>
            <a:off x="2525486" y="2000876"/>
            <a:ext cx="9510212" cy="347913"/>
            <a:chOff x="2525486" y="2000876"/>
            <a:chExt cx="9510212" cy="347913"/>
          </a:xfrm>
        </p:grpSpPr>
        <p:cxnSp>
          <p:nvCxnSpPr>
            <p:cNvPr id="19" name="Straight Arrow Connector 18">
              <a:extLst>
                <a:ext uri="{FF2B5EF4-FFF2-40B4-BE49-F238E27FC236}">
                  <a16:creationId xmlns:a16="http://schemas.microsoft.com/office/drawing/2014/main" id="{BAC06890-F568-A3EB-7C79-CB84950051DF}"/>
                </a:ext>
              </a:extLst>
            </p:cNvPr>
            <p:cNvCxnSpPr>
              <a:cxnSpLocks/>
            </p:cNvCxnSpPr>
            <p:nvPr/>
          </p:nvCxnSpPr>
          <p:spPr>
            <a:xfrm flipH="1">
              <a:off x="2525486" y="2216663"/>
              <a:ext cx="4576772" cy="8792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ontent Placeholder 4">
              <a:extLst>
                <a:ext uri="{FF2B5EF4-FFF2-40B4-BE49-F238E27FC236}">
                  <a16:creationId xmlns:a16="http://schemas.microsoft.com/office/drawing/2014/main" id="{63DA655E-AB1D-EDBD-235D-1A2409A5D712}"/>
                </a:ext>
              </a:extLst>
            </p:cNvPr>
            <p:cNvSpPr txBox="1">
              <a:spLocks/>
            </p:cNvSpPr>
            <p:nvPr/>
          </p:nvSpPr>
          <p:spPr>
            <a:xfrm>
              <a:off x="6916581" y="2000876"/>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H3-application (</a:t>
              </a:r>
              <a:r>
                <a:rPr lang="en-US" b="0" dirty="0" err="1"/>
                <a:t>copy+rename</a:t>
              </a:r>
              <a:r>
                <a:rPr lang="en-US" b="0" dirty="0"/>
                <a:t> to </a:t>
              </a:r>
              <a:r>
                <a:rPr lang="en-US" b="0" dirty="0" err="1"/>
                <a:t>main.c</a:t>
              </a:r>
              <a:r>
                <a:rPr lang="en-US" b="0" dirty="0"/>
                <a:t>)</a:t>
              </a:r>
            </a:p>
            <a:p>
              <a:pPr marL="0" indent="0">
                <a:buNone/>
              </a:pPr>
              <a:endParaRPr lang="en-US" b="0" dirty="0"/>
            </a:p>
          </p:txBody>
        </p:sp>
      </p:grpSp>
      <p:grpSp>
        <p:nvGrpSpPr>
          <p:cNvPr id="38" name="Group 37">
            <a:extLst>
              <a:ext uri="{FF2B5EF4-FFF2-40B4-BE49-F238E27FC236}">
                <a16:creationId xmlns:a16="http://schemas.microsoft.com/office/drawing/2014/main" id="{8A4E125E-7B9D-CB55-5CC7-2687ED4CBA07}"/>
              </a:ext>
            </a:extLst>
          </p:cNvPr>
          <p:cNvGrpSpPr/>
          <p:nvPr/>
        </p:nvGrpSpPr>
        <p:grpSpPr>
          <a:xfrm>
            <a:off x="3131933" y="2905170"/>
            <a:ext cx="8903765" cy="1004918"/>
            <a:chOff x="3131933" y="2905170"/>
            <a:chExt cx="8903765" cy="1004918"/>
          </a:xfrm>
        </p:grpSpPr>
        <p:cxnSp>
          <p:nvCxnSpPr>
            <p:cNvPr id="30" name="Straight Arrow Connector 29">
              <a:extLst>
                <a:ext uri="{FF2B5EF4-FFF2-40B4-BE49-F238E27FC236}">
                  <a16:creationId xmlns:a16="http://schemas.microsoft.com/office/drawing/2014/main" id="{45AE433A-05C8-A0BD-5884-631A4F32E0B2}"/>
                </a:ext>
              </a:extLst>
            </p:cNvPr>
            <p:cNvCxnSpPr>
              <a:cxnSpLocks/>
            </p:cNvCxnSpPr>
            <p:nvPr/>
          </p:nvCxnSpPr>
          <p:spPr>
            <a:xfrm flipH="1">
              <a:off x="3532334" y="3106074"/>
              <a:ext cx="3281825" cy="30876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ontent Placeholder 4">
              <a:extLst>
                <a:ext uri="{FF2B5EF4-FFF2-40B4-BE49-F238E27FC236}">
                  <a16:creationId xmlns:a16="http://schemas.microsoft.com/office/drawing/2014/main" id="{B5A872F3-8358-D907-6944-8BDB790667D3}"/>
                </a:ext>
              </a:extLst>
            </p:cNvPr>
            <p:cNvSpPr txBox="1">
              <a:spLocks/>
            </p:cNvSpPr>
            <p:nvPr/>
          </p:nvSpPr>
          <p:spPr>
            <a:xfrm>
              <a:off x="6916581" y="2905170"/>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MPLABX-v6.05 patch files</a:t>
              </a:r>
            </a:p>
            <a:p>
              <a:pPr marL="0" indent="0">
                <a:buNone/>
              </a:pPr>
              <a:endParaRPr lang="en-US" b="0" dirty="0"/>
            </a:p>
          </p:txBody>
        </p:sp>
        <p:sp>
          <p:nvSpPr>
            <p:cNvPr id="35" name="Right Brace 34">
              <a:extLst>
                <a:ext uri="{FF2B5EF4-FFF2-40B4-BE49-F238E27FC236}">
                  <a16:creationId xmlns:a16="http://schemas.microsoft.com/office/drawing/2014/main" id="{E04D499E-DA28-3889-3840-08E4F6624745}"/>
                </a:ext>
              </a:extLst>
            </p:cNvPr>
            <p:cNvSpPr/>
            <p:nvPr/>
          </p:nvSpPr>
          <p:spPr>
            <a:xfrm>
              <a:off x="3131933" y="2947912"/>
              <a:ext cx="300625" cy="962176"/>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9" name="Group 38">
            <a:extLst>
              <a:ext uri="{FF2B5EF4-FFF2-40B4-BE49-F238E27FC236}">
                <a16:creationId xmlns:a16="http://schemas.microsoft.com/office/drawing/2014/main" id="{37A612B5-4BDE-8B50-C16B-AF55AD0EE215}"/>
              </a:ext>
            </a:extLst>
          </p:cNvPr>
          <p:cNvGrpSpPr/>
          <p:nvPr/>
        </p:nvGrpSpPr>
        <p:grpSpPr>
          <a:xfrm>
            <a:off x="5409897" y="3417665"/>
            <a:ext cx="6625801" cy="1255303"/>
            <a:chOff x="5107058" y="1613639"/>
            <a:chExt cx="6625801" cy="1255303"/>
          </a:xfrm>
        </p:grpSpPr>
        <p:cxnSp>
          <p:nvCxnSpPr>
            <p:cNvPr id="40" name="Straight Arrow Connector 39">
              <a:extLst>
                <a:ext uri="{FF2B5EF4-FFF2-40B4-BE49-F238E27FC236}">
                  <a16:creationId xmlns:a16="http://schemas.microsoft.com/office/drawing/2014/main" id="{C61319BC-47FE-DE09-37B4-5EF41C1F62FA}"/>
                </a:ext>
              </a:extLst>
            </p:cNvPr>
            <p:cNvCxnSpPr>
              <a:cxnSpLocks/>
              <a:endCxn id="42" idx="1"/>
            </p:cNvCxnSpPr>
            <p:nvPr/>
          </p:nvCxnSpPr>
          <p:spPr>
            <a:xfrm flipH="1">
              <a:off x="5407683" y="1986864"/>
              <a:ext cx="1391736" cy="6433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4">
              <a:extLst>
                <a:ext uri="{FF2B5EF4-FFF2-40B4-BE49-F238E27FC236}">
                  <a16:creationId xmlns:a16="http://schemas.microsoft.com/office/drawing/2014/main" id="{A8408974-804C-0C2F-935E-68AB8FAC0D6B}"/>
                </a:ext>
              </a:extLst>
            </p:cNvPr>
            <p:cNvSpPr txBox="1">
              <a:spLocks/>
            </p:cNvSpPr>
            <p:nvPr/>
          </p:nvSpPr>
          <p:spPr>
            <a:xfrm>
              <a:off x="6613742" y="1613639"/>
              <a:ext cx="5119117" cy="991309"/>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err="1"/>
                <a:t>defconfig</a:t>
              </a:r>
              <a:r>
                <a:rPr lang="en-US" b="0" dirty="0"/>
                <a:t> files for SAM9x60curiosity (might be missing, depending on which H3-at91.x project you start with</a:t>
              </a:r>
            </a:p>
            <a:p>
              <a:pPr marL="0" indent="0">
                <a:buNone/>
              </a:pPr>
              <a:endParaRPr lang="en-US" b="0" dirty="0"/>
            </a:p>
          </p:txBody>
        </p:sp>
        <p:sp>
          <p:nvSpPr>
            <p:cNvPr id="42" name="Right Brace 41">
              <a:extLst>
                <a:ext uri="{FF2B5EF4-FFF2-40B4-BE49-F238E27FC236}">
                  <a16:creationId xmlns:a16="http://schemas.microsoft.com/office/drawing/2014/main" id="{A9652AF0-5A9A-329F-F96D-3178D2B5A21C}"/>
                </a:ext>
              </a:extLst>
            </p:cNvPr>
            <p:cNvSpPr/>
            <p:nvPr/>
          </p:nvSpPr>
          <p:spPr>
            <a:xfrm>
              <a:off x="5107058" y="2365313"/>
              <a:ext cx="300625" cy="503629"/>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51" name="Group 50">
            <a:extLst>
              <a:ext uri="{FF2B5EF4-FFF2-40B4-BE49-F238E27FC236}">
                <a16:creationId xmlns:a16="http://schemas.microsoft.com/office/drawing/2014/main" id="{41927128-0BF1-2C4D-E0A1-053F62DE4B2E}"/>
              </a:ext>
            </a:extLst>
          </p:cNvPr>
          <p:cNvGrpSpPr/>
          <p:nvPr/>
        </p:nvGrpSpPr>
        <p:grpSpPr>
          <a:xfrm>
            <a:off x="5752708" y="4489503"/>
            <a:ext cx="6282990" cy="1685224"/>
            <a:chOff x="5452083" y="1749971"/>
            <a:chExt cx="6282990" cy="1685224"/>
          </a:xfrm>
        </p:grpSpPr>
        <p:cxnSp>
          <p:nvCxnSpPr>
            <p:cNvPr id="52" name="Straight Arrow Connector 51">
              <a:extLst>
                <a:ext uri="{FF2B5EF4-FFF2-40B4-BE49-F238E27FC236}">
                  <a16:creationId xmlns:a16="http://schemas.microsoft.com/office/drawing/2014/main" id="{BE323B35-83CB-237F-D17E-37CB9E83C490}"/>
                </a:ext>
              </a:extLst>
            </p:cNvPr>
            <p:cNvCxnSpPr>
              <a:cxnSpLocks/>
              <a:endCxn id="54" idx="1"/>
            </p:cNvCxnSpPr>
            <p:nvPr/>
          </p:nvCxnSpPr>
          <p:spPr>
            <a:xfrm flipH="1">
              <a:off x="5752708" y="2416523"/>
              <a:ext cx="664181"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Content Placeholder 4">
              <a:extLst>
                <a:ext uri="{FF2B5EF4-FFF2-40B4-BE49-F238E27FC236}">
                  <a16:creationId xmlns:a16="http://schemas.microsoft.com/office/drawing/2014/main" id="{1110F2D7-DAF0-F2AA-7C8C-5561F368453E}"/>
                </a:ext>
              </a:extLst>
            </p:cNvPr>
            <p:cNvSpPr txBox="1">
              <a:spLocks/>
            </p:cNvSpPr>
            <p:nvPr/>
          </p:nvSpPr>
          <p:spPr>
            <a:xfrm>
              <a:off x="6104658" y="1749971"/>
              <a:ext cx="5630415" cy="1685224"/>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SAM9x60curiosity:</a:t>
              </a:r>
            </a:p>
            <a:p>
              <a:pPr lvl="1">
                <a:buSzPct val="85000"/>
                <a:buFont typeface="Courier New" panose="02070309020205020404" pitchFamily="49" charset="0"/>
                <a:buChar char="o"/>
              </a:pPr>
              <a:r>
                <a:rPr lang="en-US" b="0" dirty="0"/>
                <a:t>at91-variants</a:t>
              </a:r>
            </a:p>
            <a:p>
              <a:pPr lvl="2">
                <a:buSzPct val="85000"/>
                <a:buFont typeface="Wingdings" panose="05000000000000000000" pitchFamily="2" charset="2"/>
                <a:buChar char="§"/>
              </a:pPr>
              <a:r>
                <a:rPr lang="en-US" b="0" dirty="0"/>
                <a:t>at91_4_ide=*_</a:t>
              </a:r>
              <a:r>
                <a:rPr lang="en-US" b="0" dirty="0" err="1"/>
                <a:t>bkptnone</a:t>
              </a:r>
              <a:r>
                <a:rPr lang="en-US" b="0" dirty="0"/>
                <a:t>* -&gt;</a:t>
              </a:r>
              <a:r>
                <a:rPr lang="en-US" b="0" dirty="0" err="1"/>
                <a:t>loop@end</a:t>
              </a:r>
              <a:endParaRPr lang="en-US" b="0" dirty="0"/>
            </a:p>
            <a:p>
              <a:pPr lvl="2">
                <a:buSzPct val="85000"/>
                <a:buFont typeface="Wingdings" panose="05000000000000000000" pitchFamily="2" charset="2"/>
                <a:buChar char="§"/>
              </a:pPr>
              <a:r>
                <a:rPr lang="en-US" b="0" dirty="0"/>
                <a:t>at91_4_sdc0=*_sdc0_harmony* -&gt;</a:t>
              </a:r>
              <a:r>
                <a:rPr lang="en-US" b="0" dirty="0" err="1"/>
                <a:t>loadNxtSW</a:t>
              </a:r>
              <a:endParaRPr lang="en-US" b="0" dirty="0"/>
            </a:p>
            <a:p>
              <a:pPr lvl="1">
                <a:buSzPct val="85000"/>
                <a:buFont typeface="Courier New" panose="02070309020205020404" pitchFamily="49" charset="0"/>
                <a:buChar char="o"/>
              </a:pPr>
              <a:r>
                <a:rPr lang="en-US" dirty="0" err="1"/>
                <a:t>harmony.bin</a:t>
              </a:r>
              <a:endParaRPr lang="en-US" dirty="0"/>
            </a:p>
          </p:txBody>
        </p:sp>
        <p:sp>
          <p:nvSpPr>
            <p:cNvPr id="54" name="Right Brace 53">
              <a:extLst>
                <a:ext uri="{FF2B5EF4-FFF2-40B4-BE49-F238E27FC236}">
                  <a16:creationId xmlns:a16="http://schemas.microsoft.com/office/drawing/2014/main" id="{F3222C78-02B3-BB0C-F7F9-7A9C8E544118}"/>
                </a:ext>
              </a:extLst>
            </p:cNvPr>
            <p:cNvSpPr/>
            <p:nvPr/>
          </p:nvSpPr>
          <p:spPr>
            <a:xfrm>
              <a:off x="5452083" y="1974117"/>
              <a:ext cx="300625" cy="841012"/>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57A895F8-DFAB-E131-2F4A-0265B556EF4D}"/>
              </a:ext>
            </a:extLst>
          </p:cNvPr>
          <p:cNvGrpSpPr/>
          <p:nvPr/>
        </p:nvGrpSpPr>
        <p:grpSpPr>
          <a:xfrm>
            <a:off x="5128497" y="5546472"/>
            <a:ext cx="3956397" cy="1121371"/>
            <a:chOff x="4790294" y="1160848"/>
            <a:chExt cx="3956397" cy="1161830"/>
          </a:xfrm>
        </p:grpSpPr>
        <p:cxnSp>
          <p:nvCxnSpPr>
            <p:cNvPr id="61" name="Straight Arrow Connector 60">
              <a:extLst>
                <a:ext uri="{FF2B5EF4-FFF2-40B4-BE49-F238E27FC236}">
                  <a16:creationId xmlns:a16="http://schemas.microsoft.com/office/drawing/2014/main" id="{1E0EE07B-5D2E-BDB7-77C5-A04C1779B844}"/>
                </a:ext>
              </a:extLst>
            </p:cNvPr>
            <p:cNvCxnSpPr>
              <a:cxnSpLocks/>
              <a:endCxn id="63" idx="1"/>
            </p:cNvCxnSpPr>
            <p:nvPr/>
          </p:nvCxnSpPr>
          <p:spPr>
            <a:xfrm flipH="1" flipV="1">
              <a:off x="5090919" y="1603254"/>
              <a:ext cx="1114011" cy="5694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ontent Placeholder 4">
              <a:extLst>
                <a:ext uri="{FF2B5EF4-FFF2-40B4-BE49-F238E27FC236}">
                  <a16:creationId xmlns:a16="http://schemas.microsoft.com/office/drawing/2014/main" id="{F358D707-9760-C6B8-4524-8E438191900C}"/>
                </a:ext>
              </a:extLst>
            </p:cNvPr>
            <p:cNvSpPr txBox="1">
              <a:spLocks/>
            </p:cNvSpPr>
            <p:nvPr/>
          </p:nvSpPr>
          <p:spPr>
            <a:xfrm>
              <a:off x="6133234" y="1962212"/>
              <a:ext cx="2613457" cy="360466"/>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SAMA7G5-EK</a:t>
              </a:r>
            </a:p>
          </p:txBody>
        </p:sp>
        <p:sp>
          <p:nvSpPr>
            <p:cNvPr id="63" name="Right Brace 62">
              <a:extLst>
                <a:ext uri="{FF2B5EF4-FFF2-40B4-BE49-F238E27FC236}">
                  <a16:creationId xmlns:a16="http://schemas.microsoft.com/office/drawing/2014/main" id="{CFE7703E-86EE-66C2-11C4-1AE6C5A2E675}"/>
                </a:ext>
              </a:extLst>
            </p:cNvPr>
            <p:cNvSpPr/>
            <p:nvPr/>
          </p:nvSpPr>
          <p:spPr>
            <a:xfrm>
              <a:off x="4790294" y="1160848"/>
              <a:ext cx="300625" cy="841013"/>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
        <p:nvSpPr>
          <p:cNvPr id="14" name="TextBox 13">
            <a:extLst>
              <a:ext uri="{FF2B5EF4-FFF2-40B4-BE49-F238E27FC236}">
                <a16:creationId xmlns:a16="http://schemas.microsoft.com/office/drawing/2014/main" id="{F946ACA8-954A-81BE-50CD-CCFE645AA601}"/>
              </a:ext>
            </a:extLst>
          </p:cNvPr>
          <p:cNvSpPr txBox="1"/>
          <p:nvPr/>
        </p:nvSpPr>
        <p:spPr>
          <a:xfrm>
            <a:off x="11368585" y="-25517"/>
            <a:ext cx="820241" cy="276999"/>
          </a:xfrm>
          <a:prstGeom prst="rect">
            <a:avLst/>
          </a:prstGeom>
          <a:noFill/>
        </p:spPr>
        <p:txBody>
          <a:bodyPr wrap="square" rtlCol="0">
            <a:spAutoFit/>
          </a:bodyPr>
          <a:lstStyle/>
          <a:p>
            <a:r>
              <a:rPr lang="de-DE" sz="1200" dirty="0"/>
              <a:t>90-100m</a:t>
            </a:r>
          </a:p>
        </p:txBody>
      </p:sp>
    </p:spTree>
    <p:extLst>
      <p:ext uri="{BB962C8B-B14F-4D97-AF65-F5344CB8AC3E}">
        <p14:creationId xmlns:p14="http://schemas.microsoft.com/office/powerpoint/2010/main" val="4242043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C8CDC-CFA0-9B8A-C026-4364EAE7814F}"/>
              </a:ext>
            </a:extLst>
          </p:cNvPr>
          <p:cNvPicPr>
            <a:picLocks noChangeAspect="1"/>
          </p:cNvPicPr>
          <p:nvPr/>
        </p:nvPicPr>
        <p:blipFill>
          <a:blip r:embed="rId3"/>
          <a:stretch>
            <a:fillRect/>
          </a:stretch>
        </p:blipFill>
        <p:spPr>
          <a:xfrm>
            <a:off x="217798" y="2380748"/>
            <a:ext cx="7539177" cy="1767660"/>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Lab1</a:t>
            </a:r>
            <a:endParaRPr lang="en-US" sz="3999" dirty="0">
              <a:solidFill>
                <a:srgbClr val="00B05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ENV: MPLABX-v6.05+, XC32-v4.21, DFP_SAMA7G5-v1.1172</a:t>
            </a:r>
          </a:p>
          <a:p>
            <a:r>
              <a:rPr lang="en-US" b="0" dirty="0"/>
              <a:t>Now do this basic lab yourself -&gt; 'Labs\</a:t>
            </a:r>
            <a:r>
              <a:rPr lang="en-US" b="0" dirty="0" err="1"/>
              <a:t>LabHelp</a:t>
            </a:r>
            <a:r>
              <a:rPr lang="en-US" b="0" dirty="0"/>
              <a:t>\' has '</a:t>
            </a:r>
            <a:r>
              <a:rPr lang="en-US" b="0" dirty="0" err="1"/>
              <a:t>main.c</a:t>
            </a:r>
            <a:r>
              <a:rPr lang="en-US" b="0" dirty="0"/>
              <a:t>' and 'at91.elf' </a:t>
            </a:r>
          </a:p>
          <a:p>
            <a:r>
              <a:rPr lang="en-US" b="0" dirty="0"/>
              <a:t>you should see below output on console &amp; RBG-LED toggle &amp; stop with SW1</a:t>
            </a:r>
          </a:p>
          <a:p>
            <a:r>
              <a:rPr lang="en-US" dirty="0">
                <a:solidFill>
                  <a:srgbClr val="FF0000"/>
                </a:solidFill>
              </a:rPr>
              <a:t>Pitfall: wrong 'device' set / </a:t>
            </a:r>
            <a:r>
              <a:rPr lang="en-US" dirty="0" err="1">
                <a:solidFill>
                  <a:srgbClr val="FF0000"/>
                </a:solidFill>
              </a:rPr>
              <a:t>prj</a:t>
            </a:r>
            <a:r>
              <a:rPr lang="en-US" dirty="0">
                <a:solidFill>
                  <a:srgbClr val="FF0000"/>
                </a:solidFill>
              </a:rPr>
              <a:t>-DFP+-XC32 version not installed -&gt; MPLABX just switches to latest DFP</a:t>
            </a:r>
          </a:p>
          <a:p>
            <a:pPr marL="0" indent="0">
              <a:buNone/>
            </a:pPr>
            <a:endParaRPr lang="en-US" b="0" dirty="0"/>
          </a:p>
        </p:txBody>
      </p:sp>
      <p:grpSp>
        <p:nvGrpSpPr>
          <p:cNvPr id="10" name="Group 9">
            <a:extLst>
              <a:ext uri="{FF2B5EF4-FFF2-40B4-BE49-F238E27FC236}">
                <a16:creationId xmlns:a16="http://schemas.microsoft.com/office/drawing/2014/main" id="{A42B0290-6223-EAEE-1255-80A9373D6EE8}"/>
              </a:ext>
            </a:extLst>
          </p:cNvPr>
          <p:cNvGrpSpPr/>
          <p:nvPr/>
        </p:nvGrpSpPr>
        <p:grpSpPr>
          <a:xfrm>
            <a:off x="231029" y="4328114"/>
            <a:ext cx="7034504" cy="1739398"/>
            <a:chOff x="231029" y="4188414"/>
            <a:chExt cx="7034504" cy="1739398"/>
          </a:xfrm>
        </p:grpSpPr>
        <p:pic>
          <p:nvPicPr>
            <p:cNvPr id="9" name="Picture 8">
              <a:extLst>
                <a:ext uri="{FF2B5EF4-FFF2-40B4-BE49-F238E27FC236}">
                  <a16:creationId xmlns:a16="http://schemas.microsoft.com/office/drawing/2014/main" id="{5AE6118C-68E8-7342-FCC7-0D7AB35CA8FF}"/>
                </a:ext>
              </a:extLst>
            </p:cNvPr>
            <p:cNvPicPr>
              <a:picLocks noChangeAspect="1"/>
            </p:cNvPicPr>
            <p:nvPr/>
          </p:nvPicPr>
          <p:blipFill>
            <a:blip r:embed="rId4"/>
            <a:stretch>
              <a:fillRect/>
            </a:stretch>
          </p:blipFill>
          <p:spPr>
            <a:xfrm>
              <a:off x="231029" y="4188414"/>
              <a:ext cx="7034504" cy="1739398"/>
            </a:xfrm>
            <a:prstGeom prst="rect">
              <a:avLst/>
            </a:prstGeom>
          </p:spPr>
        </p:pic>
        <p:sp>
          <p:nvSpPr>
            <p:cNvPr id="7" name="TextBox 6">
              <a:extLst>
                <a:ext uri="{FF2B5EF4-FFF2-40B4-BE49-F238E27FC236}">
                  <a16:creationId xmlns:a16="http://schemas.microsoft.com/office/drawing/2014/main" id="{5E0A0FC1-DF16-4549-9C62-57388C03A415}"/>
                </a:ext>
              </a:extLst>
            </p:cNvPr>
            <p:cNvSpPr txBox="1"/>
            <p:nvPr/>
          </p:nvSpPr>
          <p:spPr>
            <a:xfrm>
              <a:off x="2552169" y="4401774"/>
              <a:ext cx="3727666" cy="338554"/>
            </a:xfrm>
            <a:prstGeom prst="rect">
              <a:avLst/>
            </a:prstGeom>
            <a:solidFill>
              <a:schemeClr val="bg1"/>
            </a:solidFill>
          </p:spPr>
          <p:txBody>
            <a:bodyPr wrap="square" rtlCol="0">
              <a:spAutoFit/>
            </a:bodyPr>
            <a:lstStyle/>
            <a:p>
              <a:pPr marL="901700" indent="-901700"/>
              <a:r>
                <a:rPr lang="en-US" sz="1600" dirty="0">
                  <a:solidFill>
                    <a:srgbClr val="FF0000"/>
                  </a:solidFill>
                </a:rPr>
                <a:t>at91*.bin but forgot to set entry/load-</a:t>
              </a:r>
              <a:r>
                <a:rPr lang="en-US" sz="1600" dirty="0" err="1">
                  <a:solidFill>
                    <a:srgbClr val="FF0000"/>
                  </a:solidFill>
                </a:rPr>
                <a:t>addr</a:t>
              </a:r>
              <a:endParaRPr lang="en-US" sz="1600" dirty="0">
                <a:solidFill>
                  <a:srgbClr val="FF0000"/>
                </a:solidFill>
              </a:endParaRPr>
            </a:p>
          </p:txBody>
        </p:sp>
      </p:grpSp>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5"/>
          <a:stretch>
            <a:fillRect/>
          </a:stretch>
        </p:blipFill>
        <p:spPr>
          <a:xfrm>
            <a:off x="6926729" y="2692400"/>
            <a:ext cx="5031065" cy="3900487"/>
          </a:xfrm>
          <a:prstGeom prst="rect">
            <a:avLst/>
          </a:prstGeom>
        </p:spPr>
      </p:pic>
    </p:spTree>
    <p:extLst>
      <p:ext uri="{BB962C8B-B14F-4D97-AF65-F5344CB8AC3E}">
        <p14:creationId xmlns:p14="http://schemas.microsoft.com/office/powerpoint/2010/main" val="202425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8" name="Group 7">
            <a:extLst>
              <a:ext uri="{FF2B5EF4-FFF2-40B4-BE49-F238E27FC236}">
                <a16:creationId xmlns:a16="http://schemas.microsoft.com/office/drawing/2014/main" id="{C886A802-4B88-7892-E10D-EBF971702C3A}"/>
              </a:ext>
            </a:extLst>
          </p:cNvPr>
          <p:cNvGrpSpPr/>
          <p:nvPr/>
        </p:nvGrpSpPr>
        <p:grpSpPr>
          <a:xfrm>
            <a:off x="338061" y="1447247"/>
            <a:ext cx="5256279" cy="2999795"/>
            <a:chOff x="338061" y="1580122"/>
            <a:chExt cx="6035563" cy="3444538"/>
          </a:xfrm>
        </p:grpSpPr>
        <p:pic>
          <p:nvPicPr>
            <p:cNvPr id="5" name="Picture 4">
              <a:extLst>
                <a:ext uri="{FF2B5EF4-FFF2-40B4-BE49-F238E27FC236}">
                  <a16:creationId xmlns:a16="http://schemas.microsoft.com/office/drawing/2014/main" id="{B33C7DFC-593A-5E76-04CF-F4227E28681A}"/>
                </a:ext>
              </a:extLst>
            </p:cNvPr>
            <p:cNvPicPr>
              <a:picLocks noChangeAspect="1"/>
            </p:cNvPicPr>
            <p:nvPr/>
          </p:nvPicPr>
          <p:blipFill>
            <a:blip r:embed="rId3"/>
            <a:stretch>
              <a:fillRect/>
            </a:stretch>
          </p:blipFill>
          <p:spPr>
            <a:xfrm>
              <a:off x="338061" y="1580122"/>
              <a:ext cx="6035563" cy="3444538"/>
            </a:xfrm>
            <a:prstGeom prst="rect">
              <a:avLst/>
            </a:prstGeom>
            <a:ln>
              <a:solidFill>
                <a:schemeClr val="tx1"/>
              </a:solidFill>
            </a:ln>
          </p:spPr>
        </p:pic>
        <p:sp>
          <p:nvSpPr>
            <p:cNvPr id="6" name="TextBox 5">
              <a:extLst>
                <a:ext uri="{FF2B5EF4-FFF2-40B4-BE49-F238E27FC236}">
                  <a16:creationId xmlns:a16="http://schemas.microsoft.com/office/drawing/2014/main" id="{58F09804-8437-9A0A-BB1C-766557B81F0C}"/>
                </a:ext>
              </a:extLst>
            </p:cNvPr>
            <p:cNvSpPr txBox="1"/>
            <p:nvPr/>
          </p:nvSpPr>
          <p:spPr>
            <a:xfrm>
              <a:off x="1007966" y="1693632"/>
              <a:ext cx="445045" cy="461665"/>
            </a:xfrm>
            <a:prstGeom prst="rect">
              <a:avLst/>
            </a:prstGeom>
            <a:noFill/>
          </p:spPr>
          <p:txBody>
            <a:bodyPr wrap="square" rtlCol="0">
              <a:spAutoFit/>
            </a:bodyPr>
            <a:lstStyle/>
            <a:p>
              <a:pPr algn="ctr"/>
              <a:r>
                <a:rPr lang="de-DE" b="1" dirty="0">
                  <a:solidFill>
                    <a:srgbClr val="FF0000"/>
                  </a:solidFill>
                </a:rPr>
                <a:t>4</a:t>
              </a:r>
            </a:p>
          </p:txBody>
        </p:sp>
      </p:grpSp>
      <p:grpSp>
        <p:nvGrpSpPr>
          <p:cNvPr id="13" name="Group 12">
            <a:extLst>
              <a:ext uri="{FF2B5EF4-FFF2-40B4-BE49-F238E27FC236}">
                <a16:creationId xmlns:a16="http://schemas.microsoft.com/office/drawing/2014/main" id="{9D40BE9C-9010-2BD4-6598-E59A91C19224}"/>
              </a:ext>
            </a:extLst>
          </p:cNvPr>
          <p:cNvGrpSpPr/>
          <p:nvPr/>
        </p:nvGrpSpPr>
        <p:grpSpPr>
          <a:xfrm>
            <a:off x="5863054" y="1884678"/>
            <a:ext cx="5044877" cy="1524132"/>
            <a:chOff x="6373624" y="2268807"/>
            <a:chExt cx="5044877" cy="1524132"/>
          </a:xfrm>
        </p:grpSpPr>
        <p:pic>
          <p:nvPicPr>
            <p:cNvPr id="10" name="Picture 9">
              <a:extLst>
                <a:ext uri="{FF2B5EF4-FFF2-40B4-BE49-F238E27FC236}">
                  <a16:creationId xmlns:a16="http://schemas.microsoft.com/office/drawing/2014/main" id="{BE4B0F09-1B59-D9D7-AEFF-DAC5558EEC73}"/>
                </a:ext>
              </a:extLst>
            </p:cNvPr>
            <p:cNvPicPr>
              <a:picLocks noChangeAspect="1"/>
            </p:cNvPicPr>
            <p:nvPr/>
          </p:nvPicPr>
          <p:blipFill>
            <a:blip r:embed="rId4"/>
            <a:stretch>
              <a:fillRect/>
            </a:stretch>
          </p:blipFill>
          <p:spPr>
            <a:xfrm>
              <a:off x="6373624" y="2268807"/>
              <a:ext cx="5044877" cy="1524132"/>
            </a:xfrm>
            <a:prstGeom prst="rect">
              <a:avLst/>
            </a:prstGeom>
            <a:ln>
              <a:solidFill>
                <a:schemeClr val="tx1"/>
              </a:solidFill>
            </a:ln>
          </p:spPr>
        </p:pic>
        <p:sp>
          <p:nvSpPr>
            <p:cNvPr id="11" name="TextBox 10">
              <a:extLst>
                <a:ext uri="{FF2B5EF4-FFF2-40B4-BE49-F238E27FC236}">
                  <a16:creationId xmlns:a16="http://schemas.microsoft.com/office/drawing/2014/main" id="{EF569689-41E2-A236-DA51-F00888209C4D}"/>
                </a:ext>
              </a:extLst>
            </p:cNvPr>
            <p:cNvSpPr txBox="1"/>
            <p:nvPr/>
          </p:nvSpPr>
          <p:spPr>
            <a:xfrm>
              <a:off x="7228555" y="2268807"/>
              <a:ext cx="445045" cy="461665"/>
            </a:xfrm>
            <a:prstGeom prst="rect">
              <a:avLst/>
            </a:prstGeom>
            <a:noFill/>
          </p:spPr>
          <p:txBody>
            <a:bodyPr wrap="square" rtlCol="0">
              <a:spAutoFit/>
            </a:bodyPr>
            <a:lstStyle/>
            <a:p>
              <a:pPr algn="ctr"/>
              <a:r>
                <a:rPr lang="de-DE" b="1" dirty="0">
                  <a:solidFill>
                    <a:srgbClr val="FF0000"/>
                  </a:solidFill>
                </a:rPr>
                <a:t>5</a:t>
              </a:r>
            </a:p>
          </p:txBody>
        </p:sp>
      </p:grpSp>
      <p:grpSp>
        <p:nvGrpSpPr>
          <p:cNvPr id="28" name="Group 27">
            <a:extLst>
              <a:ext uri="{FF2B5EF4-FFF2-40B4-BE49-F238E27FC236}">
                <a16:creationId xmlns:a16="http://schemas.microsoft.com/office/drawing/2014/main" id="{3442F271-3427-FE02-D8B2-0EF957DE0624}"/>
              </a:ext>
            </a:extLst>
          </p:cNvPr>
          <p:cNvGrpSpPr/>
          <p:nvPr/>
        </p:nvGrpSpPr>
        <p:grpSpPr>
          <a:xfrm>
            <a:off x="6094412" y="3750658"/>
            <a:ext cx="5830055" cy="2593919"/>
            <a:chOff x="1190303" y="3910137"/>
            <a:chExt cx="5830055" cy="2593919"/>
          </a:xfrm>
        </p:grpSpPr>
        <p:pic>
          <p:nvPicPr>
            <p:cNvPr id="29" name="Picture 28">
              <a:extLst>
                <a:ext uri="{FF2B5EF4-FFF2-40B4-BE49-F238E27FC236}">
                  <a16:creationId xmlns:a16="http://schemas.microsoft.com/office/drawing/2014/main" id="{4281E146-39EC-110E-45B3-86A312442C05}"/>
                </a:ext>
              </a:extLst>
            </p:cNvPr>
            <p:cNvPicPr>
              <a:picLocks noChangeAspect="1"/>
            </p:cNvPicPr>
            <p:nvPr/>
          </p:nvPicPr>
          <p:blipFill>
            <a:blip r:embed="rId5"/>
            <a:stretch>
              <a:fillRect/>
            </a:stretch>
          </p:blipFill>
          <p:spPr>
            <a:xfrm>
              <a:off x="1190303" y="3920421"/>
              <a:ext cx="5830055" cy="2583635"/>
            </a:xfrm>
            <a:prstGeom prst="rect">
              <a:avLst/>
            </a:prstGeom>
            <a:ln>
              <a:solidFill>
                <a:schemeClr val="tx1"/>
              </a:solidFill>
            </a:ln>
          </p:spPr>
        </p:pic>
        <p:sp>
          <p:nvSpPr>
            <p:cNvPr id="30" name="TextBox 29">
              <a:extLst>
                <a:ext uri="{FF2B5EF4-FFF2-40B4-BE49-F238E27FC236}">
                  <a16:creationId xmlns:a16="http://schemas.microsoft.com/office/drawing/2014/main" id="{8666CBAA-A84F-AFAD-00BB-34C6EE9D5742}"/>
                </a:ext>
              </a:extLst>
            </p:cNvPr>
            <p:cNvSpPr txBox="1"/>
            <p:nvPr/>
          </p:nvSpPr>
          <p:spPr>
            <a:xfrm>
              <a:off x="1392737" y="3910137"/>
              <a:ext cx="445045" cy="461665"/>
            </a:xfrm>
            <a:prstGeom prst="rect">
              <a:avLst/>
            </a:prstGeom>
            <a:noFill/>
          </p:spPr>
          <p:txBody>
            <a:bodyPr wrap="square" rtlCol="0">
              <a:spAutoFit/>
            </a:bodyPr>
            <a:lstStyle/>
            <a:p>
              <a:pPr algn="ctr"/>
              <a:r>
                <a:rPr lang="de-DE" b="1" dirty="0">
                  <a:solidFill>
                    <a:srgbClr val="FF0000"/>
                  </a:solidFill>
                </a:rPr>
                <a:t>6</a:t>
              </a:r>
            </a:p>
          </p:txBody>
        </p:sp>
      </p:grpSp>
      <p:sp>
        <p:nvSpPr>
          <p:cNvPr id="3" name="Content Placeholder 4">
            <a:extLst>
              <a:ext uri="{FF2B5EF4-FFF2-40B4-BE49-F238E27FC236}">
                <a16:creationId xmlns:a16="http://schemas.microsoft.com/office/drawing/2014/main" id="{47AB843F-8A35-AAD8-4BB1-7F518EDB1C6C}"/>
              </a:ext>
            </a:extLst>
          </p:cNvPr>
          <p:cNvSpPr txBox="1">
            <a:spLocks/>
          </p:cNvSpPr>
          <p:nvPr/>
        </p:nvSpPr>
        <p:spPr>
          <a:xfrm>
            <a:off x="411764" y="96081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MPU-version in DS - eg: on the SAM9x60-curiosity is the SIP 'SAM9x60D1G</a:t>
            </a:r>
          </a:p>
          <a:p>
            <a:pPr marL="0" indent="0">
              <a:buNone/>
            </a:pPr>
            <a:endParaRPr lang="en-US" sz="2400" b="0" dirty="0"/>
          </a:p>
        </p:txBody>
      </p:sp>
    </p:spTree>
    <p:extLst>
      <p:ext uri="{BB962C8B-B14F-4D97-AF65-F5344CB8AC3E}">
        <p14:creationId xmlns:p14="http://schemas.microsoft.com/office/powerpoint/2010/main" val="20199170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 (SAM7G5)</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6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a:t>
            </a:r>
            <a:r>
              <a:rPr lang="en-US" sz="3200" dirty="0">
                <a:solidFill>
                  <a:srgbClr val="00B050"/>
                </a:solidFill>
              </a:rPr>
              <a:t> (SAM9x60cur)</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at91bootstrap_sam_a7g5_ek.X\driver\board_hw_info.c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85265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sz="3200" dirty="0">
                <a:solidFill>
                  <a:srgbClr val="00B050"/>
                </a:solidFill>
              </a:rPr>
              <a:t>Lab2b: at91 for H3-app in production with </a:t>
            </a:r>
            <a:r>
              <a:rPr lang="en-US" sz="3200" dirty="0" err="1">
                <a:solidFill>
                  <a:srgbClr val="00B050"/>
                </a:solidFill>
              </a:rPr>
              <a:t>SDCard</a:t>
            </a:r>
            <a:r>
              <a:rPr lang="en-US" sz="3200" dirty="0">
                <a:solidFill>
                  <a:srgbClr val="00B050"/>
                </a:solidFill>
              </a:rPr>
              <a:t> (SAMA7G5)</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2971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sz="3200" dirty="0">
                <a:solidFill>
                  <a:srgbClr val="00B050"/>
                </a:solidFill>
              </a:rPr>
              <a:t>Lab2b: at91 for H3-app in production with </a:t>
            </a:r>
            <a:r>
              <a:rPr lang="en-US" sz="3200" dirty="0" err="1">
                <a:solidFill>
                  <a:srgbClr val="00B050"/>
                </a:solidFill>
              </a:rPr>
              <a:t>SDCard</a:t>
            </a:r>
            <a:r>
              <a:rPr lang="en-US" sz="3200" dirty="0">
                <a:solidFill>
                  <a:srgbClr val="00B050"/>
                </a:solidFill>
              </a:rPr>
              <a:t> (SAM9x60c)</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at91bootstrap_sam_a7g5_ek.X\driver\board_hw_info.c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7210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 (SAMA7G5)</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598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 (SAM9x60cur)</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at91bootstrap_sam_a7g5_ek.X\driver\board_hw_info.c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370875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528784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63502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overall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429145"/>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1800" b="0" dirty="0">
                <a:latin typeface="Arial" panose="020B0604020202020204" pitchFamily="34" charset="0"/>
                <a:cs typeface="Arial" panose="020B0604020202020204" pitchFamily="34" charset="0"/>
              </a:rPr>
              <a:t>H3-application creation as normal for other MCUs</a:t>
            </a:r>
          </a:p>
          <a:p>
            <a:r>
              <a:rPr lang="en-US" sz="1800" b="0" dirty="0">
                <a:latin typeface="Arial" panose="020B0604020202020204" pitchFamily="34" charset="0"/>
                <a:cs typeface="Arial" panose="020B0604020202020204" pitchFamily="34" charset="0"/>
              </a:rPr>
              <a:t>MPUs don't have internal flash, but only </a:t>
            </a:r>
            <a:r>
              <a:rPr lang="en-US" sz="1800" b="0" dirty="0" err="1">
                <a:latin typeface="Arial" panose="020B0604020202020204" pitchFamily="34" charset="0"/>
                <a:cs typeface="Arial" panose="020B0604020202020204" pitchFamily="34" charset="0"/>
              </a:rPr>
              <a:t>intSRAM</a:t>
            </a:r>
            <a:r>
              <a:rPr lang="en-US" sz="1800" b="0" dirty="0">
                <a:latin typeface="Arial" panose="020B0604020202020204" pitchFamily="34" charset="0"/>
                <a:cs typeface="Arial" panose="020B0604020202020204" pitchFamily="34" charset="0"/>
              </a:rPr>
              <a:t> -&gt; hence somehow need to setup DDR and load h3app-image from NVM into DDR</a:t>
            </a:r>
          </a:p>
          <a:p>
            <a:r>
              <a:rPr lang="en-US" sz="1800" b="0" dirty="0">
                <a:latin typeface="Arial" panose="020B0604020202020204" pitchFamily="34" charset="0"/>
                <a:cs typeface="Arial" panose="020B0604020202020204" pitchFamily="34" charset="0"/>
              </a:rPr>
              <a:t>This is done by at91 and DFP-python scripts</a:t>
            </a:r>
          </a:p>
          <a:p>
            <a:pPr lvl="1"/>
            <a:r>
              <a:rPr lang="en-US" sz="1800" b="0" dirty="0">
                <a:latin typeface="Arial" panose="020B0604020202020204" pitchFamily="34" charset="0"/>
                <a:cs typeface="Arial" panose="020B0604020202020204" pitchFamily="34" charset="0"/>
              </a:rPr>
              <a:t>for MPLABX-debug-flow DFP-python-scripts </a:t>
            </a:r>
            <a:r>
              <a:rPr lang="en-US" sz="1800" b="0" dirty="0" err="1">
                <a:latin typeface="Arial" panose="020B0604020202020204" pitchFamily="34" charset="0"/>
                <a:cs typeface="Arial" panose="020B0604020202020204" pitchFamily="34" charset="0"/>
              </a:rPr>
              <a:t>load+execute</a:t>
            </a:r>
            <a:r>
              <a:rPr lang="en-US" sz="1800" b="0" dirty="0">
                <a:latin typeface="Arial" panose="020B0604020202020204" pitchFamily="34" charset="0"/>
                <a:cs typeface="Arial" panose="020B0604020202020204" pitchFamily="34" charset="0"/>
              </a:rPr>
              <a:t> at91 - once done IDE can download h3app as normal for other MCUs into DDR, now visible </a:t>
            </a:r>
            <a:r>
              <a:rPr lang="en-US" sz="1800" dirty="0">
                <a:latin typeface="Arial" panose="020B0604020202020204" pitchFamily="34" charset="0"/>
                <a:cs typeface="Arial" panose="020B0604020202020204" pitchFamily="34" charset="0"/>
              </a:rPr>
              <a:t>-&gt; no means for at91 to tell MPLABX 'I am done', just timeout</a:t>
            </a:r>
            <a:br>
              <a:rPr lang="en-US" sz="1800" b="0" dirty="0">
                <a:latin typeface="Arial" panose="020B0604020202020204" pitchFamily="34" charset="0"/>
                <a:cs typeface="Arial" panose="020B0604020202020204" pitchFamily="34" charset="0"/>
              </a:rPr>
            </a:br>
            <a:r>
              <a:rPr lang="en-US" sz="1800" b="0" dirty="0">
                <a:latin typeface="Arial" panose="020B0604020202020204" pitchFamily="34" charset="0"/>
                <a:cs typeface="Arial" panose="020B0604020202020204" pitchFamily="34" charset="0"/>
              </a:rPr>
              <a:t>-&gt; at91-for-ide = </a:t>
            </a:r>
            <a:r>
              <a:rPr lang="en-US" sz="1800" dirty="0">
                <a:latin typeface="Arial" panose="020B0604020202020204" pitchFamily="34" charset="0"/>
                <a:cs typeface="Arial" panose="020B0604020202020204" pitchFamily="34" charset="0"/>
              </a:rPr>
              <a:t>at91 that does all </a:t>
            </a:r>
            <a:r>
              <a:rPr lang="en-US" sz="1800" dirty="0">
                <a:solidFill>
                  <a:schemeClr val="tx1"/>
                </a:solidFill>
                <a:latin typeface="Arial" panose="020B0604020202020204" pitchFamily="34" charset="0"/>
                <a:cs typeface="Arial" panose="020B0604020202020204" pitchFamily="34" charset="0"/>
              </a:rPr>
              <a:t>at91-tasks</a:t>
            </a:r>
            <a:r>
              <a:rPr lang="en-US" sz="1800" dirty="0">
                <a:latin typeface="Arial" panose="020B0604020202020204" pitchFamily="34" charset="0"/>
                <a:cs typeface="Arial" panose="020B0604020202020204" pitchFamily="34" charset="0"/>
              </a:rPr>
              <a:t>, but then </a:t>
            </a:r>
            <a:r>
              <a:rPr lang="en-US" sz="1800" dirty="0" err="1">
                <a:latin typeface="Arial" panose="020B0604020202020204" pitchFamily="34" charset="0"/>
                <a:cs typeface="Arial" panose="020B0604020202020204" pitchFamily="34" charset="0"/>
              </a:rPr>
              <a:t>loop@End</a:t>
            </a:r>
            <a:r>
              <a:rPr lang="en-US" sz="1800" dirty="0">
                <a:latin typeface="Arial" panose="020B0604020202020204" pitchFamily="34" charset="0"/>
                <a:cs typeface="Arial" panose="020B0604020202020204" pitchFamily="34" charset="0"/>
              </a:rPr>
              <a:t> -&gt; </a:t>
            </a:r>
            <a:r>
              <a:rPr lang="en-US" sz="1800" dirty="0">
                <a:solidFill>
                  <a:schemeClr val="tx1"/>
                </a:solidFill>
                <a:latin typeface="Arial" panose="020B0604020202020204" pitchFamily="34" charset="0"/>
                <a:cs typeface="Arial" panose="020B0604020202020204" pitchFamily="34" charset="0"/>
              </a:rPr>
              <a:t>at91_bkptnone</a:t>
            </a:r>
            <a:endParaRPr lang="en-US" sz="1800" b="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for production at91 is stored on NVM, loaded by </a:t>
            </a:r>
            <a:r>
              <a:rPr lang="en-US" sz="1800" dirty="0" err="1">
                <a:latin typeface="Arial" panose="020B0604020202020204" pitchFamily="34" charset="0"/>
                <a:cs typeface="Arial" panose="020B0604020202020204" pitchFamily="34" charset="0"/>
              </a:rPr>
              <a:t>ROMcode</a:t>
            </a:r>
            <a:r>
              <a:rPr lang="en-US" sz="1800" dirty="0">
                <a:latin typeface="Arial" panose="020B0604020202020204" pitchFamily="34" charset="0"/>
                <a:cs typeface="Arial" panose="020B0604020202020204" pitchFamily="34" charset="0"/>
              </a:rPr>
              <a:t> and executed and finally loads h3app into DDR and executes it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-&gt; at91-for-production = </a:t>
            </a:r>
            <a:r>
              <a:rPr lang="en-US" sz="1800" dirty="0">
                <a:solidFill>
                  <a:schemeClr val="tx1"/>
                </a:solidFill>
                <a:latin typeface="Arial" panose="020B0604020202020204" pitchFamily="34" charset="0"/>
                <a:cs typeface="Arial" panose="020B0604020202020204" pitchFamily="34" charset="0"/>
              </a:rPr>
              <a:t>at91 the does all at91-tasks BUT then loads </a:t>
            </a:r>
            <a:r>
              <a:rPr lang="en-US" sz="1800" dirty="0" err="1">
                <a:solidFill>
                  <a:schemeClr val="tx1"/>
                </a:solidFill>
                <a:latin typeface="Arial" panose="020B0604020202020204" pitchFamily="34" charset="0"/>
                <a:cs typeface="Arial" panose="020B0604020202020204" pitchFamily="34" charset="0"/>
              </a:rPr>
              <a:t>nextSW</a:t>
            </a:r>
            <a:r>
              <a:rPr lang="en-US" sz="1800" dirty="0">
                <a:solidFill>
                  <a:schemeClr val="tx1"/>
                </a:solidFill>
                <a:latin typeface="Arial" panose="020B0604020202020204" pitchFamily="34" charset="0"/>
                <a:cs typeface="Arial" panose="020B0604020202020204" pitchFamily="34" charset="0"/>
              </a:rPr>
              <a:t> -&gt; = &lt;arch&gt;_&lt;</a:t>
            </a:r>
            <a:r>
              <a:rPr lang="en-US" sz="1800" dirty="0" err="1">
                <a:solidFill>
                  <a:schemeClr val="tx1"/>
                </a:solidFill>
                <a:latin typeface="Arial" panose="020B0604020202020204" pitchFamily="34" charset="0"/>
                <a:cs typeface="Arial" panose="020B0604020202020204" pitchFamily="34" charset="0"/>
              </a:rPr>
              <a:t>nextSW</a:t>
            </a:r>
            <a:r>
              <a:rPr lang="en-US" sz="1800" dirty="0">
                <a:solidFill>
                  <a:schemeClr val="tx1"/>
                </a:solidFill>
                <a:latin typeface="Arial" panose="020B0604020202020204" pitchFamily="34" charset="0"/>
                <a:cs typeface="Arial" panose="020B0604020202020204" pitchFamily="34" charset="0"/>
              </a:rPr>
              <a:t>&gt;_&lt;</a:t>
            </a:r>
            <a:r>
              <a:rPr lang="en-US" sz="1800" dirty="0" err="1">
                <a:solidFill>
                  <a:schemeClr val="tx1"/>
                </a:solidFill>
                <a:latin typeface="Arial" panose="020B0604020202020204" pitchFamily="34" charset="0"/>
                <a:cs typeface="Arial" panose="020B0604020202020204" pitchFamily="34" charset="0"/>
              </a:rPr>
              <a:t>nvm</a:t>
            </a:r>
            <a:r>
              <a:rPr lang="en-US" sz="1800" dirty="0">
                <a:solidFill>
                  <a:schemeClr val="tx1"/>
                </a:solidFill>
                <a:latin typeface="Arial" panose="020B0604020202020204" pitchFamily="34" charset="0"/>
                <a:cs typeface="Arial" panose="020B0604020202020204" pitchFamily="34" charset="0"/>
              </a:rPr>
              <a:t>&gt;</a:t>
            </a:r>
          </a:p>
          <a:p>
            <a:pPr lvl="1"/>
            <a:r>
              <a:rPr lang="en-US" sz="1800" dirty="0">
                <a:solidFill>
                  <a:schemeClr val="tx1"/>
                </a:solidFill>
                <a:latin typeface="Arial" panose="020B0604020202020204" pitchFamily="34" charset="0"/>
                <a:cs typeface="Arial" panose="020B0604020202020204" pitchFamily="34" charset="0"/>
              </a:rPr>
              <a:t>python scripts in </a:t>
            </a: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dfp</a:t>
            </a:r>
            <a:r>
              <a:rPr lang="en-US" sz="1800" dirty="0">
                <a:latin typeface="Arial" panose="020B0604020202020204" pitchFamily="34" charset="0"/>
                <a:cs typeface="Arial" panose="020B0604020202020204" pitchFamily="34" charset="0"/>
              </a:rPr>
              <a:t>-pack&gt;\Microchip\SAMA7G5_DFP\1.0.56\scripts\</a:t>
            </a:r>
          </a:p>
          <a:p>
            <a:pPr lvl="2"/>
            <a:r>
              <a:rPr lang="en-US" dirty="0">
                <a:latin typeface="Arial" panose="020B0604020202020204" pitchFamily="34" charset="0"/>
                <a:cs typeface="Arial" panose="020B0604020202020204" pitchFamily="34" charset="0"/>
              </a:rPr>
              <a:t>all starts with function </a:t>
            </a:r>
            <a:r>
              <a:rPr lang="en-US" dirty="0">
                <a:solidFill>
                  <a:srgbClr val="0070C0"/>
                </a:solidFill>
                <a:latin typeface="Arial" panose="020B0604020202020204" pitchFamily="34" charset="0"/>
                <a:cs typeface="Arial" panose="020B0604020202020204" pitchFamily="34" charset="0"/>
              </a:rPr>
              <a:t>def </a:t>
            </a:r>
            <a:r>
              <a:rPr lang="en-US" dirty="0" err="1">
                <a:solidFill>
                  <a:srgbClr val="0070C0"/>
                </a:solidFill>
                <a:latin typeface="Arial" panose="020B0604020202020204" pitchFamily="34" charset="0"/>
                <a:cs typeface="Arial" panose="020B0604020202020204" pitchFamily="34" charset="0"/>
              </a:rPr>
              <a:t>load_and_run_bootstrap</a:t>
            </a:r>
            <a:r>
              <a:rPr lang="en-US" dirty="0">
                <a:solidFill>
                  <a:srgbClr val="0070C0"/>
                </a:solidFill>
                <a:latin typeface="Arial" panose="020B0604020202020204" pitchFamily="34" charset="0"/>
                <a:cs typeface="Arial" panose="020B0604020202020204" pitchFamily="34" charset="0"/>
              </a:rPr>
              <a:t>(</a:t>
            </a:r>
            <a:r>
              <a:rPr lang="en-US" dirty="0" err="1">
                <a:solidFill>
                  <a:srgbClr val="0070C0"/>
                </a:solidFill>
                <a:latin typeface="Arial" panose="020B0604020202020204" pitchFamily="34" charset="0"/>
                <a:cs typeface="Arial" panose="020B0604020202020204" pitchFamily="34" charset="0"/>
              </a:rPr>
              <a:t>l_bootstrap_bin</a:t>
            </a:r>
            <a:r>
              <a:rPr lang="en-US" dirty="0">
                <a:solidFill>
                  <a:srgbClr val="0070C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use MDBCore-functionality where possible</a:t>
            </a:r>
          </a:p>
          <a:p>
            <a:pPr lvl="2"/>
            <a:r>
              <a:rPr lang="en-US" dirty="0">
                <a:solidFill>
                  <a:schemeClr val="tx1"/>
                </a:solidFill>
                <a:latin typeface="Arial" panose="020B0604020202020204" pitchFamily="34" charset="0"/>
                <a:cs typeface="Arial" panose="020B0604020202020204" pitchFamily="34" charset="0"/>
              </a:rPr>
              <a:t>supported debugger -&gt; &lt;debugger&gt;_&lt;arch&gt;.</a:t>
            </a:r>
            <a:r>
              <a:rPr lang="en-US" dirty="0" err="1">
                <a:solidFill>
                  <a:schemeClr val="tx1"/>
                </a:solidFill>
                <a:latin typeface="Arial" panose="020B0604020202020204" pitchFamily="34" charset="0"/>
                <a:cs typeface="Arial" panose="020B0604020202020204" pitchFamily="34" charset="0"/>
              </a:rPr>
              <a:t>py</a:t>
            </a:r>
            <a:r>
              <a:rPr lang="en-US" dirty="0">
                <a:solidFill>
                  <a:schemeClr val="tx1"/>
                </a:solidFill>
                <a:latin typeface="Arial" panose="020B0604020202020204" pitchFamily="34" charset="0"/>
                <a:cs typeface="Arial" panose="020B0604020202020204" pitchFamily="34" charset="0"/>
              </a:rPr>
              <a:t> - </a:t>
            </a:r>
            <a:r>
              <a:rPr lang="en-US" dirty="0" err="1">
                <a:solidFill>
                  <a:schemeClr val="tx1"/>
                </a:solidFill>
                <a:latin typeface="Arial" panose="020B0604020202020204" pitchFamily="34" charset="0"/>
                <a:cs typeface="Arial" panose="020B0604020202020204" pitchFamily="34" charset="0"/>
              </a:rPr>
              <a:t>eg</a:t>
            </a:r>
            <a:r>
              <a:rPr lang="en-US" dirty="0">
                <a:solidFill>
                  <a:schemeClr val="tx1"/>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j-link_cortex-a5.py = SAMA5D* supported by </a:t>
            </a:r>
            <a:r>
              <a:rPr lang="en-US" dirty="0" err="1">
                <a:latin typeface="Arial" panose="020B0604020202020204" pitchFamily="34" charset="0"/>
                <a:cs typeface="Arial" panose="020B0604020202020204" pitchFamily="34" charset="0"/>
              </a:rPr>
              <a:t>Jlink</a:t>
            </a:r>
            <a:r>
              <a:rPr lang="en-US" dirty="0">
                <a:latin typeface="Arial" panose="020B0604020202020204" pitchFamily="34" charset="0"/>
                <a:cs typeface="Arial" panose="020B0604020202020204" pitchFamily="34" charset="0"/>
              </a:rPr>
              <a:t>/J32</a:t>
            </a:r>
          </a:p>
          <a:p>
            <a:r>
              <a:rPr lang="en-US" sz="1800" b="0" dirty="0">
                <a:latin typeface="Arial" panose="020B0604020202020204" pitchFamily="34" charset="0"/>
                <a:cs typeface="Arial" panose="020B0604020202020204" pitchFamily="34" charset="0"/>
              </a:rPr>
              <a:t>Need to provide at91*.elf project properties (trick 'show all' or connect J32)</a:t>
            </a:r>
          </a:p>
          <a:p>
            <a:r>
              <a:rPr lang="en-US" sz="1800" b="0" dirty="0">
                <a:latin typeface="Arial" panose="020B0604020202020204" pitchFamily="34" charset="0"/>
                <a:cs typeface="Arial" panose="020B0604020202020204" pitchFamily="34" charset="0"/>
              </a:rPr>
              <a:t>three choices to use at91*.elf for H3app-debug in MPLABX: at91-project, at91.elf, at91.bin (</a:t>
            </a:r>
            <a:r>
              <a:rPr lang="en-US" sz="1800" b="0" dirty="0" err="1">
                <a:latin typeface="Arial" panose="020B0604020202020204" pitchFamily="34" charset="0"/>
                <a:cs typeface="Arial" panose="020B0604020202020204" pitchFamily="34" charset="0"/>
              </a:rPr>
              <a:t>load+startAddr</a:t>
            </a:r>
            <a:r>
              <a:rPr lang="en-US" sz="1800" b="0" dirty="0">
                <a:latin typeface="Arial" panose="020B0604020202020204" pitchFamily="34" charset="0"/>
                <a:cs typeface="Arial" panose="020B0604020202020204" pitchFamily="34" charset="0"/>
              </a:rPr>
              <a:t>)</a:t>
            </a:r>
          </a:p>
          <a:p>
            <a:endParaRPr lang="en-US" sz="1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7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overall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429145"/>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1800" b="0" dirty="0">
                <a:latin typeface="Arial" panose="020B0604020202020204" pitchFamily="34" charset="0"/>
                <a:cs typeface="Arial" panose="020B0604020202020204" pitchFamily="34" charset="0"/>
              </a:rPr>
              <a:t>at91.X projects available, either search 'at91*.X' in &lt;h3&gt;\</a:t>
            </a:r>
            <a:r>
              <a:rPr lang="en-US" sz="1800" b="0" dirty="0" err="1">
                <a:latin typeface="Arial" panose="020B0604020202020204" pitchFamily="34" charset="0"/>
                <a:cs typeface="Arial" panose="020B0604020202020204" pitchFamily="34" charset="0"/>
              </a:rPr>
              <a:t>csp_apps</a:t>
            </a:r>
            <a:r>
              <a:rPr lang="en-US" sz="1800" b="0" dirty="0">
                <a:latin typeface="Arial" panose="020B0604020202020204" pitchFamily="34" charset="0"/>
                <a:cs typeface="Arial" panose="020B0604020202020204" pitchFamily="34" charset="0"/>
              </a:rPr>
              <a:t>_&lt;arch&gt;\apps or get from </a:t>
            </a:r>
            <a:r>
              <a:rPr lang="de-DE" altLang="de-DE" sz="1800" dirty="0">
                <a:solidFill>
                  <a:srgbClr val="0070C0"/>
                </a:solidFill>
                <a:latin typeface="Arial" panose="020B0604020202020204" pitchFamily="34" charset="0"/>
                <a:cs typeface="Arial" panose="020B0604020202020204" pitchFamily="34" charset="0"/>
              </a:rPr>
              <a:t>git://github.com/linux4sam/at91bootstrap.git</a:t>
            </a:r>
            <a:r>
              <a:rPr lang="en-US" sz="1800" b="0" dirty="0">
                <a:latin typeface="Arial" panose="020B0604020202020204" pitchFamily="34" charset="0"/>
                <a:cs typeface="Arial" panose="020B0604020202020204" pitchFamily="34" charset="0"/>
              </a:rPr>
              <a:t> =&gt; let's call this </a:t>
            </a:r>
            <a:r>
              <a:rPr lang="en-US" sz="1800" i="1" dirty="0">
                <a:latin typeface="Arial" panose="020B0604020202020204" pitchFamily="34" charset="0"/>
                <a:cs typeface="Arial" panose="020B0604020202020204" pitchFamily="34" charset="0"/>
              </a:rPr>
              <a:t>at91_cfg.X</a:t>
            </a:r>
            <a:r>
              <a:rPr lang="en-US" sz="1800" b="0" dirty="0">
                <a:latin typeface="Arial" panose="020B0604020202020204" pitchFamily="34" charset="0"/>
                <a:cs typeface="Arial" panose="020B0604020202020204" pitchFamily="34" charset="0"/>
              </a:rPr>
              <a:t> </a:t>
            </a:r>
          </a:p>
          <a:p>
            <a:r>
              <a:rPr lang="en-US" sz="1800" b="0" dirty="0">
                <a:latin typeface="Arial" panose="020B0604020202020204" pitchFamily="34" charset="0"/>
                <a:cs typeface="Arial" panose="020B0604020202020204" pitchFamily="34" charset="0"/>
              </a:rPr>
              <a:t>use prepared *_</a:t>
            </a:r>
            <a:r>
              <a:rPr lang="en-US" sz="1800" b="0" dirty="0" err="1">
                <a:latin typeface="Arial" panose="020B0604020202020204" pitchFamily="34" charset="0"/>
                <a:cs typeface="Arial" panose="020B0604020202020204" pitchFamily="34" charset="0"/>
              </a:rPr>
              <a:t>defconfig</a:t>
            </a:r>
            <a:r>
              <a:rPr lang="en-US" sz="1800" b="0" dirty="0">
                <a:latin typeface="Arial" panose="020B0604020202020204" pitchFamily="34" charset="0"/>
                <a:cs typeface="Arial" panose="020B0604020202020204" pitchFamily="34" charset="0"/>
              </a:rPr>
              <a:t> files from at91.X\configs\  to create at91-for-production</a:t>
            </a:r>
            <a:br>
              <a:rPr lang="en-US" sz="1800" b="0" dirty="0">
                <a:latin typeface="Arial" panose="020B0604020202020204" pitchFamily="34" charset="0"/>
                <a:cs typeface="Arial" panose="020B0604020202020204" pitchFamily="34" charset="0"/>
              </a:rPr>
            </a:br>
            <a:r>
              <a:rPr lang="en-US" sz="1800" b="0" dirty="0">
                <a:latin typeface="Arial" panose="020B0604020202020204" pitchFamily="34" charset="0"/>
                <a:cs typeface="Arial" panose="020B0604020202020204" pitchFamily="34" charset="0"/>
              </a:rPr>
              <a:t>-&gt; </a:t>
            </a:r>
            <a:r>
              <a:rPr lang="en-US" sz="1800" b="0" dirty="0">
                <a:solidFill>
                  <a:schemeClr val="tx1"/>
                </a:solidFill>
                <a:latin typeface="Arial" panose="020B0604020202020204" pitchFamily="34" charset="0"/>
                <a:cs typeface="Arial" panose="020B0604020202020204" pitchFamily="34" charset="0"/>
              </a:rPr>
              <a:t>&lt;arch&gt;_&lt;</a:t>
            </a:r>
            <a:r>
              <a:rPr lang="en-US" sz="1800" b="0" dirty="0" err="1">
                <a:solidFill>
                  <a:schemeClr val="tx1"/>
                </a:solidFill>
                <a:latin typeface="Arial" panose="020B0604020202020204" pitchFamily="34" charset="0"/>
                <a:cs typeface="Arial" panose="020B0604020202020204" pitchFamily="34" charset="0"/>
              </a:rPr>
              <a:t>nextSW</a:t>
            </a:r>
            <a:r>
              <a:rPr lang="en-US" sz="1800" b="0" dirty="0">
                <a:solidFill>
                  <a:schemeClr val="tx1"/>
                </a:solidFill>
                <a:latin typeface="Arial" panose="020B0604020202020204" pitchFamily="34" charset="0"/>
                <a:cs typeface="Arial" panose="020B0604020202020204" pitchFamily="34" charset="0"/>
              </a:rPr>
              <a:t>&gt;_&lt;</a:t>
            </a:r>
            <a:r>
              <a:rPr lang="en-US" sz="1800" b="0" dirty="0" err="1">
                <a:solidFill>
                  <a:schemeClr val="tx1"/>
                </a:solidFill>
                <a:latin typeface="Arial" panose="020B0604020202020204" pitchFamily="34" charset="0"/>
                <a:cs typeface="Arial" panose="020B0604020202020204" pitchFamily="34" charset="0"/>
              </a:rPr>
              <a:t>nvm</a:t>
            </a:r>
            <a:r>
              <a:rPr lang="en-US" sz="1800" b="0" dirty="0">
                <a:solidFill>
                  <a:schemeClr val="tx1"/>
                </a:solidFill>
                <a:latin typeface="Arial" panose="020B0604020202020204" pitchFamily="34" charset="0"/>
                <a:cs typeface="Arial" panose="020B0604020202020204" pitchFamily="34" charset="0"/>
              </a:rPr>
              <a:t>&gt; </a:t>
            </a:r>
            <a:br>
              <a:rPr lang="en-US" sz="1800" b="0" dirty="0">
                <a:solidFill>
                  <a:schemeClr val="tx1"/>
                </a:solidFill>
                <a:latin typeface="Arial" panose="020B0604020202020204" pitchFamily="34" charset="0"/>
                <a:cs typeface="Arial" panose="020B0604020202020204" pitchFamily="34" charset="0"/>
              </a:rPr>
            </a:br>
            <a:r>
              <a:rPr lang="en-US" sz="1800" b="0" dirty="0" err="1">
                <a:solidFill>
                  <a:schemeClr val="tx1"/>
                </a:solidFill>
                <a:latin typeface="Arial" panose="020B0604020202020204" pitchFamily="34" charset="0"/>
                <a:cs typeface="Arial" panose="020B0604020202020204" pitchFamily="34" charset="0"/>
              </a:rPr>
              <a:t>eg</a:t>
            </a:r>
            <a:r>
              <a:rPr lang="en-US" sz="1800" b="0" dirty="0">
                <a:solidFill>
                  <a:schemeClr val="tx1"/>
                </a:solidFill>
                <a:latin typeface="Arial" panose="020B0604020202020204" pitchFamily="34" charset="0"/>
                <a:cs typeface="Arial" panose="020B0604020202020204" pitchFamily="34" charset="0"/>
              </a:rPr>
              <a:t>: </a:t>
            </a:r>
            <a:r>
              <a:rPr lang="en-US" sz="1800" b="0" dirty="0">
                <a:solidFill>
                  <a:srgbClr val="00B050"/>
                </a:solidFill>
                <a:latin typeface="Arial" panose="020B0604020202020204" pitchFamily="34" charset="0"/>
                <a:cs typeface="Arial" panose="020B0604020202020204" pitchFamily="34" charset="0"/>
              </a:rPr>
              <a:t>sama7g5ek</a:t>
            </a:r>
            <a:r>
              <a:rPr lang="en-US" sz="1800" b="0" dirty="0">
                <a:solidFill>
                  <a:srgbClr val="FF0000"/>
                </a:solidFill>
                <a:latin typeface="Arial" panose="020B0604020202020204" pitchFamily="34" charset="0"/>
                <a:cs typeface="Arial" panose="020B0604020202020204" pitchFamily="34" charset="0"/>
              </a:rPr>
              <a:t>sd</a:t>
            </a:r>
            <a:r>
              <a:rPr lang="en-US" sz="1800" b="0" dirty="0">
                <a:solidFill>
                  <a:schemeClr val="tx1"/>
                </a:solidFill>
                <a:latin typeface="Arial" panose="020B0604020202020204" pitchFamily="34" charset="0"/>
                <a:cs typeface="Arial" panose="020B0604020202020204" pitchFamily="34" charset="0"/>
              </a:rPr>
              <a:t>_</a:t>
            </a:r>
            <a:r>
              <a:rPr lang="en-US" sz="1800" b="0" dirty="0">
                <a:solidFill>
                  <a:srgbClr val="0070C0"/>
                </a:solidFill>
                <a:latin typeface="Arial" panose="020B0604020202020204" pitchFamily="34" charset="0"/>
                <a:cs typeface="Arial" panose="020B0604020202020204" pitchFamily="34" charset="0"/>
              </a:rPr>
              <a:t>harmony</a:t>
            </a:r>
            <a:r>
              <a:rPr lang="en-US" sz="1800" b="0" dirty="0">
                <a:solidFill>
                  <a:schemeClr val="tx1"/>
                </a:solidFill>
                <a:latin typeface="Arial" panose="020B0604020202020204" pitchFamily="34" charset="0"/>
                <a:cs typeface="Arial" panose="020B0604020202020204" pitchFamily="34" charset="0"/>
              </a:rPr>
              <a:t>_defconfig = </a:t>
            </a:r>
            <a:r>
              <a:rPr lang="en-US" sz="1800" b="0" dirty="0">
                <a:latin typeface="Arial" panose="020B0604020202020204" pitchFamily="34" charset="0"/>
                <a:cs typeface="Arial" panose="020B0604020202020204" pitchFamily="34" charset="0"/>
              </a:rPr>
              <a:t>for </a:t>
            </a:r>
            <a:r>
              <a:rPr lang="en-US" sz="1800" b="0" dirty="0">
                <a:solidFill>
                  <a:srgbClr val="00B050"/>
                </a:solidFill>
                <a:latin typeface="Arial" panose="020B0604020202020204" pitchFamily="34" charset="0"/>
                <a:cs typeface="Arial" panose="020B0604020202020204" pitchFamily="34" charset="0"/>
              </a:rPr>
              <a:t>SAMA7G5-EK</a:t>
            </a:r>
            <a:r>
              <a:rPr lang="en-US" sz="1800" b="0" dirty="0">
                <a:latin typeface="Arial" panose="020B0604020202020204" pitchFamily="34" charset="0"/>
                <a:cs typeface="Arial" panose="020B0604020202020204" pitchFamily="34" charset="0"/>
              </a:rPr>
              <a:t> to boot from </a:t>
            </a:r>
            <a:r>
              <a:rPr lang="en-US" sz="1800" b="0" dirty="0" err="1">
                <a:solidFill>
                  <a:srgbClr val="FF0000"/>
                </a:solidFill>
                <a:latin typeface="Arial" panose="020B0604020202020204" pitchFamily="34" charset="0"/>
                <a:cs typeface="Arial" panose="020B0604020202020204" pitchFamily="34" charset="0"/>
              </a:rPr>
              <a:t>SDcard</a:t>
            </a:r>
            <a:r>
              <a:rPr lang="en-US" sz="1800" b="0" dirty="0">
                <a:latin typeface="Arial" panose="020B0604020202020204" pitchFamily="34" charset="0"/>
                <a:cs typeface="Arial" panose="020B0604020202020204" pitchFamily="34" charset="0"/>
              </a:rPr>
              <a:t> the </a:t>
            </a:r>
            <a:r>
              <a:rPr lang="en-US" sz="1800" b="0" dirty="0" err="1">
                <a:solidFill>
                  <a:srgbClr val="0070C0"/>
                </a:solidFill>
                <a:latin typeface="Arial" panose="020B0604020202020204" pitchFamily="34" charset="0"/>
                <a:cs typeface="Arial" panose="020B0604020202020204" pitchFamily="34" charset="0"/>
              </a:rPr>
              <a:t>nextSW</a:t>
            </a:r>
            <a:r>
              <a:rPr lang="en-US" sz="1800" b="0" dirty="0">
                <a:latin typeface="Arial" panose="020B0604020202020204" pitchFamily="34" charset="0"/>
                <a:cs typeface="Arial" panose="020B0604020202020204" pitchFamily="34" charset="0"/>
              </a:rPr>
              <a:t>='</a:t>
            </a:r>
            <a:r>
              <a:rPr lang="en-US" sz="1800" b="0" dirty="0" err="1">
                <a:latin typeface="Arial" panose="020B0604020202020204" pitchFamily="34" charset="0"/>
                <a:cs typeface="Arial" panose="020B0604020202020204" pitchFamily="34" charset="0"/>
              </a:rPr>
              <a:t>uboot</a:t>
            </a:r>
            <a:r>
              <a:rPr lang="en-US" sz="1800" b="0" dirty="0">
                <a:latin typeface="Arial" panose="020B0604020202020204" pitchFamily="34" charset="0"/>
                <a:cs typeface="Arial" panose="020B0604020202020204" pitchFamily="34" charset="0"/>
              </a:rPr>
              <a:t>'</a:t>
            </a:r>
          </a:p>
          <a:p>
            <a:r>
              <a:rPr lang="en-US" sz="1800" b="0" dirty="0">
                <a:latin typeface="Arial" panose="020B0604020202020204" pitchFamily="34" charset="0"/>
                <a:cs typeface="Arial" panose="020B0604020202020204" pitchFamily="34" charset="0"/>
              </a:rPr>
              <a:t>at91-projects</a:t>
            </a:r>
          </a:p>
          <a:p>
            <a:pPr lvl="1"/>
            <a:r>
              <a:rPr lang="en-US" sz="1800" dirty="0">
                <a:latin typeface="Arial" panose="020B0604020202020204" pitchFamily="34" charset="0"/>
                <a:cs typeface="Arial" panose="020B0604020202020204" pitchFamily="34" charset="0"/>
              </a:rPr>
              <a:t>use one at91_cfg.X with </a:t>
            </a:r>
            <a:r>
              <a:rPr lang="en-US" sz="1800" dirty="0" err="1">
                <a:latin typeface="Arial" panose="020B0604020202020204" pitchFamily="34" charset="0"/>
                <a:cs typeface="Arial" panose="020B0604020202020204" pitchFamily="34" charset="0"/>
              </a:rPr>
              <a:t>kConfig</a:t>
            </a:r>
            <a:r>
              <a:rPr lang="en-US" sz="1800" dirty="0">
                <a:latin typeface="Arial" panose="020B0604020202020204" pitchFamily="34" charset="0"/>
                <a:cs typeface="Arial" panose="020B0604020202020204" pitchFamily="34" charset="0"/>
              </a:rPr>
              <a:t> to configure &amp; cross-compile at91 (-&gt; see above)</a:t>
            </a:r>
          </a:p>
          <a:p>
            <a:pPr lvl="1"/>
            <a:r>
              <a:rPr lang="en-US" sz="1800" b="0" dirty="0">
                <a:latin typeface="Arial" panose="020B0604020202020204" pitchFamily="34" charset="0"/>
                <a:cs typeface="Arial" panose="020B0604020202020204" pitchFamily="34" charset="0"/>
              </a:rPr>
              <a:t>use second prebuild-elf-project at91_dev.X to develop at91 itself and just reference at91*.elf from at91_cfg.X</a:t>
            </a:r>
          </a:p>
          <a:p>
            <a:r>
              <a:rPr lang="en-US" sz="1800" b="0" dirty="0">
                <a:latin typeface="Arial" panose="020B0604020202020204" pitchFamily="34" charset="0"/>
                <a:cs typeface="Arial" panose="020B0604020202020204" pitchFamily="34" charset="0"/>
              </a:rPr>
              <a:t>Each NVM might have specifics, like </a:t>
            </a:r>
            <a:r>
              <a:rPr lang="en-US" sz="1800" b="0" dirty="0" err="1">
                <a:latin typeface="Arial" panose="020B0604020202020204" pitchFamily="34" charset="0"/>
                <a:cs typeface="Arial" panose="020B0604020202020204" pitchFamily="34" charset="0"/>
              </a:rPr>
              <a:t>SDCard</a:t>
            </a:r>
            <a:r>
              <a:rPr lang="en-US" sz="1800" b="0" dirty="0">
                <a:latin typeface="Arial" panose="020B0604020202020204" pitchFamily="34" charset="0"/>
                <a:cs typeface="Arial" panose="020B0604020202020204" pitchFamily="34" charset="0"/>
              </a:rPr>
              <a:t>: provide h3app-name (-&gt;</a:t>
            </a:r>
            <a:r>
              <a:rPr lang="en-US" sz="1800" b="0" dirty="0" err="1">
                <a:latin typeface="Arial" panose="020B0604020202020204" pitchFamily="34" charset="0"/>
                <a:cs typeface="Arial" panose="020B0604020202020204" pitchFamily="34" charset="0"/>
              </a:rPr>
              <a:t>harmony.bin</a:t>
            </a:r>
            <a:r>
              <a:rPr lang="en-US" sz="1800" b="0" dirty="0">
                <a:latin typeface="Arial" panose="020B0604020202020204" pitchFamily="34" charset="0"/>
                <a:cs typeface="Arial" panose="020B0604020202020204" pitchFamily="34" charset="0"/>
              </a:rPr>
              <a:t> -&gt; use MPLABX-post-processing step)</a:t>
            </a:r>
          </a:p>
          <a:p>
            <a:r>
              <a:rPr lang="en-US" sz="1800" b="0" dirty="0">
                <a:latin typeface="Arial" panose="020B0604020202020204" pitchFamily="34" charset="0"/>
                <a:cs typeface="Arial" panose="020B0604020202020204" pitchFamily="34" charset="0"/>
              </a:rPr>
              <a:t>default h3-application space is DDR, but can also run from QSPI</a:t>
            </a:r>
          </a:p>
          <a:p>
            <a:r>
              <a:rPr lang="en-US" sz="1800" b="0" dirty="0">
                <a:latin typeface="Arial" panose="020B0604020202020204" pitchFamily="34" charset="0"/>
                <a:cs typeface="Arial" panose="020B0604020202020204" pitchFamily="34" charset="0"/>
              </a:rPr>
              <a:t>H3-application linked into DDR -&gt; h3app.ld</a:t>
            </a:r>
          </a:p>
          <a:p>
            <a:r>
              <a:rPr lang="en-US" sz="1800" b="0" dirty="0">
                <a:latin typeface="Arial" panose="020B0604020202020204" pitchFamily="34" charset="0"/>
                <a:cs typeface="Arial" panose="020B0604020202020204" pitchFamily="34" charset="0"/>
              </a:rPr>
              <a:t>IDE-reset button not working as it only resets PC=</a:t>
            </a:r>
            <a:r>
              <a:rPr lang="en-US" sz="1800" b="0" dirty="0" err="1">
                <a:latin typeface="Arial" panose="020B0604020202020204" pitchFamily="34" charset="0"/>
                <a:cs typeface="Arial" panose="020B0604020202020204" pitchFamily="34" charset="0"/>
              </a:rPr>
              <a:t>resetVector</a:t>
            </a:r>
            <a:r>
              <a:rPr lang="en-US" sz="1800" b="0" dirty="0">
                <a:latin typeface="Arial" panose="020B0604020202020204" pitchFamily="34" charset="0"/>
                <a:cs typeface="Arial" panose="020B0604020202020204" pitchFamily="34" charset="0"/>
              </a:rPr>
              <a:t> but not DDR-h3app-startAddr -&gt; proper debug-flow: use </a:t>
            </a:r>
            <a:r>
              <a:rPr lang="en-US" sz="1800" b="0" dirty="0" err="1">
                <a:latin typeface="Arial" panose="020B0604020202020204" pitchFamily="34" charset="0"/>
                <a:cs typeface="Arial" panose="020B0604020202020204" pitchFamily="34" charset="0"/>
              </a:rPr>
              <a:t>brkpt,single</a:t>
            </a:r>
            <a:r>
              <a:rPr lang="en-US" sz="1800" b="0" dirty="0">
                <a:latin typeface="Arial" panose="020B0604020202020204" pitchFamily="34" charset="0"/>
                <a:cs typeface="Arial" panose="020B0604020202020204" pitchFamily="34" charset="0"/>
              </a:rPr>
              <a:t>,… as usual BUT instead of IDE-reset, end </a:t>
            </a:r>
            <a:r>
              <a:rPr lang="en-US" sz="1800" b="0" dirty="0" err="1">
                <a:latin typeface="Arial" panose="020B0604020202020204" pitchFamily="34" charset="0"/>
                <a:cs typeface="Arial" panose="020B0604020202020204" pitchFamily="34" charset="0"/>
              </a:rPr>
              <a:t>dbgSession</a:t>
            </a:r>
            <a:r>
              <a:rPr lang="en-US" sz="1800" b="0" dirty="0">
                <a:latin typeface="Arial" panose="020B0604020202020204" pitchFamily="34" charset="0"/>
                <a:cs typeface="Arial" panose="020B0604020202020204" pitchFamily="34" charset="0"/>
              </a:rPr>
              <a:t> and restart all over</a:t>
            </a:r>
          </a:p>
          <a:p>
            <a:r>
              <a:rPr lang="en-US" sz="1800" b="0" dirty="0">
                <a:latin typeface="Arial" panose="020B0604020202020204" pitchFamily="34" charset="0"/>
                <a:cs typeface="Arial" panose="020B0604020202020204" pitchFamily="34" charset="0"/>
              </a:rPr>
              <a:t>make sure to see '</a:t>
            </a:r>
            <a:r>
              <a:rPr lang="en-US" sz="1800" b="0" dirty="0" err="1">
                <a:latin typeface="Arial" panose="020B0604020202020204" pitchFamily="34" charset="0"/>
                <a:cs typeface="Arial" panose="020B0604020202020204" pitchFamily="34" charset="0"/>
              </a:rPr>
              <a:t>RomBOOT</a:t>
            </a:r>
            <a:r>
              <a:rPr lang="en-US" sz="1800" b="0" dirty="0">
                <a:latin typeface="Arial" panose="020B0604020202020204" pitchFamily="34" charset="0"/>
                <a:cs typeface="Arial" panose="020B0604020202020204" pitchFamily="34" charset="0"/>
              </a:rPr>
              <a:t>' msg before you start downloading</a:t>
            </a:r>
          </a:p>
          <a:p>
            <a:r>
              <a:rPr lang="en-US" sz="1800" b="0" dirty="0">
                <a:latin typeface="Arial" panose="020B0604020202020204" pitchFamily="34" charset="0"/>
                <a:cs typeface="Arial" panose="020B0604020202020204" pitchFamily="34" charset="0"/>
              </a:rPr>
              <a:t>XC32-v2.5x had issues specific to MPUs - execution would end in hard-fault</a:t>
            </a:r>
          </a:p>
          <a:p>
            <a:r>
              <a:rPr lang="en-US" sz="1800" b="0" dirty="0">
                <a:latin typeface="Arial" panose="020B0604020202020204" pitchFamily="34" charset="0"/>
                <a:cs typeface="Arial" panose="020B0604020202020204" pitchFamily="34" charset="0"/>
              </a:rPr>
              <a:t>START buttons on some MPU-boards - only once pressed power routed to MPU</a:t>
            </a:r>
            <a:endParaRPr lang="en-US" sz="1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0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0188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(4)</a:t>
            </a:r>
            <a:endParaRPr lang="en-US" sz="3999" dirty="0"/>
          </a:p>
        </p:txBody>
      </p:sp>
      <p:grpSp>
        <p:nvGrpSpPr>
          <p:cNvPr id="14" name="Group 13">
            <a:extLst>
              <a:ext uri="{FF2B5EF4-FFF2-40B4-BE49-F238E27FC236}">
                <a16:creationId xmlns:a16="http://schemas.microsoft.com/office/drawing/2014/main" id="{5A869477-BD87-A325-2C7B-33E92A6EB675}"/>
              </a:ext>
            </a:extLst>
          </p:cNvPr>
          <p:cNvGrpSpPr/>
          <p:nvPr/>
        </p:nvGrpSpPr>
        <p:grpSpPr>
          <a:xfrm>
            <a:off x="528081" y="1725455"/>
            <a:ext cx="5612573" cy="1977706"/>
            <a:chOff x="591280" y="1211205"/>
            <a:chExt cx="5612573" cy="1977706"/>
          </a:xfrm>
        </p:grpSpPr>
        <p:pic>
          <p:nvPicPr>
            <p:cNvPr id="9" name="Picture 8">
              <a:extLst>
                <a:ext uri="{FF2B5EF4-FFF2-40B4-BE49-F238E27FC236}">
                  <a16:creationId xmlns:a16="http://schemas.microsoft.com/office/drawing/2014/main" id="{17C18B09-BD7E-43B7-4DDB-FC8F6ECAFE13}"/>
                </a:ext>
              </a:extLst>
            </p:cNvPr>
            <p:cNvPicPr>
              <a:picLocks noChangeAspect="1"/>
            </p:cNvPicPr>
            <p:nvPr/>
          </p:nvPicPr>
          <p:blipFill>
            <a:blip r:embed="rId3"/>
            <a:stretch>
              <a:fillRect/>
            </a:stretch>
          </p:blipFill>
          <p:spPr>
            <a:xfrm>
              <a:off x="591280" y="1211205"/>
              <a:ext cx="5612573" cy="1977706"/>
            </a:xfrm>
            <a:prstGeom prst="rect">
              <a:avLst/>
            </a:prstGeom>
            <a:ln>
              <a:solidFill>
                <a:schemeClr val="tx1"/>
              </a:solidFill>
            </a:ln>
          </p:spPr>
        </p:pic>
        <p:sp>
          <p:nvSpPr>
            <p:cNvPr id="12" name="TextBox 11">
              <a:extLst>
                <a:ext uri="{FF2B5EF4-FFF2-40B4-BE49-F238E27FC236}">
                  <a16:creationId xmlns:a16="http://schemas.microsoft.com/office/drawing/2014/main" id="{83D56797-0850-9269-5B21-F337828B122E}"/>
                </a:ext>
              </a:extLst>
            </p:cNvPr>
            <p:cNvSpPr txBox="1"/>
            <p:nvPr/>
          </p:nvSpPr>
          <p:spPr>
            <a:xfrm>
              <a:off x="637522" y="1211205"/>
              <a:ext cx="445045" cy="461665"/>
            </a:xfrm>
            <a:prstGeom prst="rect">
              <a:avLst/>
            </a:prstGeom>
            <a:noFill/>
          </p:spPr>
          <p:txBody>
            <a:bodyPr wrap="square" rtlCol="0">
              <a:spAutoFit/>
            </a:bodyPr>
            <a:lstStyle/>
            <a:p>
              <a:pPr algn="ctr"/>
              <a:r>
                <a:rPr lang="de-DE" b="1" dirty="0">
                  <a:solidFill>
                    <a:srgbClr val="FF0000"/>
                  </a:solidFill>
                </a:rPr>
                <a:t>7</a:t>
              </a:r>
            </a:p>
          </p:txBody>
        </p:sp>
      </p:grpSp>
      <p:grpSp>
        <p:nvGrpSpPr>
          <p:cNvPr id="16" name="Group 15">
            <a:extLst>
              <a:ext uri="{FF2B5EF4-FFF2-40B4-BE49-F238E27FC236}">
                <a16:creationId xmlns:a16="http://schemas.microsoft.com/office/drawing/2014/main" id="{7AD77105-462A-9C7A-230E-532FCF9B3586}"/>
              </a:ext>
            </a:extLst>
          </p:cNvPr>
          <p:cNvGrpSpPr/>
          <p:nvPr/>
        </p:nvGrpSpPr>
        <p:grpSpPr>
          <a:xfrm>
            <a:off x="5836183" y="3350983"/>
            <a:ext cx="5621754" cy="2389069"/>
            <a:chOff x="6427026" y="1240395"/>
            <a:chExt cx="5621754" cy="2389069"/>
          </a:xfrm>
        </p:grpSpPr>
        <p:pic>
          <p:nvPicPr>
            <p:cNvPr id="7" name="Picture 6">
              <a:extLst>
                <a:ext uri="{FF2B5EF4-FFF2-40B4-BE49-F238E27FC236}">
                  <a16:creationId xmlns:a16="http://schemas.microsoft.com/office/drawing/2014/main" id="{9A5135FF-7BA0-FA2D-62D0-EBB1588F572C}"/>
                </a:ext>
              </a:extLst>
            </p:cNvPr>
            <p:cNvPicPr>
              <a:picLocks noChangeAspect="1"/>
            </p:cNvPicPr>
            <p:nvPr/>
          </p:nvPicPr>
          <p:blipFill>
            <a:blip r:embed="rId4"/>
            <a:stretch>
              <a:fillRect/>
            </a:stretch>
          </p:blipFill>
          <p:spPr>
            <a:xfrm>
              <a:off x="6427026" y="1240395"/>
              <a:ext cx="5621754" cy="2389069"/>
            </a:xfrm>
            <a:prstGeom prst="rect">
              <a:avLst/>
            </a:prstGeom>
            <a:ln>
              <a:solidFill>
                <a:schemeClr val="tx1"/>
              </a:solidFill>
            </a:ln>
          </p:spPr>
        </p:pic>
        <p:sp>
          <p:nvSpPr>
            <p:cNvPr id="15" name="TextBox 14">
              <a:extLst>
                <a:ext uri="{FF2B5EF4-FFF2-40B4-BE49-F238E27FC236}">
                  <a16:creationId xmlns:a16="http://schemas.microsoft.com/office/drawing/2014/main" id="{D0F1613C-85DC-EFAB-9021-A112BAB81937}"/>
                </a:ext>
              </a:extLst>
            </p:cNvPr>
            <p:cNvSpPr txBox="1"/>
            <p:nvPr/>
          </p:nvSpPr>
          <p:spPr>
            <a:xfrm>
              <a:off x="7177402" y="1240395"/>
              <a:ext cx="445045" cy="461665"/>
            </a:xfrm>
            <a:prstGeom prst="rect">
              <a:avLst/>
            </a:prstGeom>
            <a:noFill/>
          </p:spPr>
          <p:txBody>
            <a:bodyPr wrap="square" rtlCol="0">
              <a:spAutoFit/>
            </a:bodyPr>
            <a:lstStyle/>
            <a:p>
              <a:pPr algn="ctr"/>
              <a:r>
                <a:rPr lang="de-DE" b="1" dirty="0">
                  <a:solidFill>
                    <a:srgbClr val="FF0000"/>
                  </a:solidFill>
                </a:rPr>
                <a:t>8</a:t>
              </a:r>
            </a:p>
          </p:txBody>
        </p:sp>
      </p:grpSp>
      <p:sp>
        <p:nvSpPr>
          <p:cNvPr id="3" name="Content Placeholder 4">
            <a:extLst>
              <a:ext uri="{FF2B5EF4-FFF2-40B4-BE49-F238E27FC236}">
                <a16:creationId xmlns:a16="http://schemas.microsoft.com/office/drawing/2014/main" id="{927DFF6F-FC93-B606-115F-D752C56A818E}"/>
              </a:ext>
            </a:extLst>
          </p:cNvPr>
          <p:cNvSpPr txBox="1">
            <a:spLocks/>
          </p:cNvSpPr>
          <p:nvPr/>
        </p:nvSpPr>
        <p:spPr>
          <a:xfrm>
            <a:off x="471329" y="99657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Start MCC-H3 and you should see 'all required content available'</a:t>
            </a:r>
          </a:p>
          <a:p>
            <a:pPr marL="0" indent="0">
              <a:buNone/>
            </a:pPr>
            <a:endParaRPr lang="en-US" sz="2400" b="0" dirty="0"/>
          </a:p>
        </p:txBody>
      </p:sp>
    </p:spTree>
    <p:extLst>
      <p:ext uri="{BB962C8B-B14F-4D97-AF65-F5344CB8AC3E}">
        <p14:creationId xmlns:p14="http://schemas.microsoft.com/office/powerpoint/2010/main" val="3536128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Dev Tools For This Class</a:t>
            </a:r>
          </a:p>
        </p:txBody>
      </p:sp>
      <p:sp>
        <p:nvSpPr>
          <p:cNvPr id="24579" name="Content Placeholder 2"/>
          <p:cNvSpPr>
            <a:spLocks noGrp="1"/>
          </p:cNvSpPr>
          <p:nvPr>
            <p:ph idx="1"/>
          </p:nvPr>
        </p:nvSpPr>
        <p:spPr/>
        <p:txBody>
          <a:bodyPr/>
          <a:lstStyle/>
          <a:p>
            <a:r>
              <a:rPr lang="en-US" sz="3200" dirty="0"/>
              <a:t>HW</a:t>
            </a:r>
          </a:p>
          <a:p>
            <a:pPr lvl="1"/>
            <a:r>
              <a:rPr lang="en-US" sz="3000" dirty="0"/>
              <a:t>SAMA7G54-EK (has EDBG and </a:t>
            </a:r>
            <a:r>
              <a:rPr lang="en-US" sz="3000" dirty="0" err="1"/>
              <a:t>vCOM</a:t>
            </a:r>
            <a:r>
              <a:rPr lang="en-US" sz="3000" dirty="0"/>
              <a:t> on board)</a:t>
            </a:r>
          </a:p>
          <a:p>
            <a:pPr lvl="1"/>
            <a:r>
              <a:rPr lang="en-US" sz="3000" dirty="0"/>
              <a:t>2 Micro-USB cable</a:t>
            </a:r>
          </a:p>
          <a:p>
            <a:r>
              <a:rPr lang="en-US" sz="3200" dirty="0"/>
              <a:t>SW</a:t>
            </a:r>
          </a:p>
          <a:p>
            <a:pPr lvl="1"/>
            <a:r>
              <a:rPr lang="en-US" sz="3000" dirty="0"/>
              <a:t>MPLABX-v6.05+</a:t>
            </a:r>
          </a:p>
          <a:p>
            <a:pPr lvl="1"/>
            <a:r>
              <a:rPr lang="en-US" sz="3000" dirty="0"/>
              <a:t>XC32-v4.21+</a:t>
            </a:r>
          </a:p>
          <a:p>
            <a:pPr lvl="1"/>
            <a:r>
              <a:rPr lang="en-US" sz="3000" dirty="0"/>
              <a:t>MCC-v5.2.2</a:t>
            </a:r>
          </a:p>
        </p:txBody>
      </p:sp>
      <p:sp>
        <p:nvSpPr>
          <p:cNvPr id="2" name="TextBox 1">
            <a:extLst>
              <a:ext uri="{FF2B5EF4-FFF2-40B4-BE49-F238E27FC236}">
                <a16:creationId xmlns:a16="http://schemas.microsoft.com/office/drawing/2014/main" id="{416DC9A9-1F97-CAC8-563E-380DCFB8EDD6}"/>
              </a:ext>
            </a:extLst>
          </p:cNvPr>
          <p:cNvSpPr txBox="1"/>
          <p:nvPr/>
        </p:nvSpPr>
        <p:spPr>
          <a:xfrm rot="2112539">
            <a:off x="10055364" y="292101"/>
            <a:ext cx="2363788" cy="769441"/>
          </a:xfrm>
          <a:prstGeom prst="rect">
            <a:avLst/>
          </a:prstGeom>
          <a:noFill/>
        </p:spPr>
        <p:txBody>
          <a:bodyPr wrap="square" rtlCol="0">
            <a:spAutoFit/>
          </a:bodyPr>
          <a:lstStyle/>
          <a:p>
            <a:pPr algn="ctr"/>
            <a:r>
              <a:rPr lang="de-DE" sz="4400" dirty="0">
                <a:solidFill>
                  <a:srgbClr val="FF0000"/>
                </a:solidFill>
              </a:rPr>
              <a:t>inWork</a:t>
            </a:r>
          </a:p>
        </p:txBody>
      </p:sp>
    </p:spTree>
    <p:extLst>
      <p:ext uri="{BB962C8B-B14F-4D97-AF65-F5344CB8AC3E}">
        <p14:creationId xmlns:p14="http://schemas.microsoft.com/office/powerpoint/2010/main" val="41181417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674812" y="990600"/>
            <a:ext cx="8839200" cy="4953000"/>
          </a:xfrm>
        </p:spPr>
        <p:txBody>
          <a:bodyPr>
            <a:normAutofit fontScale="92500"/>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30616529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884" y="3000375"/>
            <a:ext cx="6317034" cy="1934232"/>
          </a:xfrm>
        </p:spPr>
        <p:txBody>
          <a:bodyPr/>
          <a:lstStyle/>
          <a:p>
            <a:r>
              <a:rPr lang="en-US" sz="11500" dirty="0"/>
              <a:t>Backup</a:t>
            </a:r>
            <a:endParaRPr lang="en-US" dirty="0"/>
          </a:p>
        </p:txBody>
      </p:sp>
    </p:spTree>
    <p:extLst>
      <p:ext uri="{BB962C8B-B14F-4D97-AF65-F5344CB8AC3E}">
        <p14:creationId xmlns:p14="http://schemas.microsoft.com/office/powerpoint/2010/main" val="29330374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0" y="880623"/>
            <a:ext cx="1135117" cy="461665"/>
          </a:xfrm>
          <a:prstGeom prst="rect">
            <a:avLst/>
          </a:prstGeom>
          <a:noFill/>
        </p:spPr>
        <p:txBody>
          <a:bodyPr wrap="square" rtlCol="0">
            <a:spAutoFit/>
          </a:bodyPr>
          <a:lstStyle/>
          <a:p>
            <a:pPr algn="ctr"/>
            <a:r>
              <a:rPr lang="de-DE" b="1" dirty="0">
                <a:solidFill>
                  <a:srgbClr val="FF0000"/>
                </a:solidFill>
              </a:rPr>
              <a:t>14b</a:t>
            </a:r>
          </a:p>
        </p:txBody>
      </p:sp>
      <p:pic>
        <p:nvPicPr>
          <p:cNvPr id="6" name="Picture 5">
            <a:extLst>
              <a:ext uri="{FF2B5EF4-FFF2-40B4-BE49-F238E27FC236}">
                <a16:creationId xmlns:a16="http://schemas.microsoft.com/office/drawing/2014/main" id="{6668D73C-3212-3840-9C24-3A7FC0DB0593}"/>
              </a:ext>
            </a:extLst>
          </p:cNvPr>
          <p:cNvPicPr>
            <a:picLocks noChangeAspect="1"/>
          </p:cNvPicPr>
          <p:nvPr/>
        </p:nvPicPr>
        <p:blipFill>
          <a:blip r:embed="rId3"/>
          <a:stretch>
            <a:fillRect/>
          </a:stretch>
        </p:blipFill>
        <p:spPr>
          <a:xfrm>
            <a:off x="135370" y="1328318"/>
            <a:ext cx="9156982" cy="4718445"/>
          </a:xfrm>
          <a:prstGeom prst="rect">
            <a:avLst/>
          </a:prstGeom>
        </p:spPr>
      </p:pic>
      <p:sp>
        <p:nvSpPr>
          <p:cNvPr id="9" name="TextBox 8">
            <a:extLst>
              <a:ext uri="{FF2B5EF4-FFF2-40B4-BE49-F238E27FC236}">
                <a16:creationId xmlns:a16="http://schemas.microsoft.com/office/drawing/2014/main" id="{6C34D118-AFDB-6832-656A-3114AA21A31F}"/>
              </a:ext>
            </a:extLst>
          </p:cNvPr>
          <p:cNvSpPr txBox="1"/>
          <p:nvPr/>
        </p:nvSpPr>
        <p:spPr>
          <a:xfrm>
            <a:off x="2342657" y="839081"/>
            <a:ext cx="9710798" cy="830997"/>
          </a:xfrm>
          <a:prstGeom prst="rect">
            <a:avLst/>
          </a:prstGeom>
          <a:solidFill>
            <a:schemeClr val="bg1"/>
          </a:solidFill>
        </p:spPr>
        <p:txBody>
          <a:bodyPr wrap="square" rtlCol="0">
            <a:spAutoFit/>
          </a:bodyPr>
          <a:lstStyle/>
          <a:p>
            <a:r>
              <a:rPr lang="de-DE" dirty="0"/>
              <a:t>MPLABX-prj: </a:t>
            </a:r>
            <a:r>
              <a:rPr lang="de-DE" sz="1600" dirty="0"/>
              <a:t>Labs\gh_esi_f2f_ww_2023\f2fL1_sam9x60\f2fL1_sam9x60new\firmware\f2fL1_sam9x60_cur.X</a:t>
            </a:r>
          </a:p>
          <a:p>
            <a:r>
              <a:rPr lang="de-DE" dirty="0"/>
              <a:t>configs (</a:t>
            </a:r>
            <a:r>
              <a:rPr lang="de-DE" sz="1600" dirty="0"/>
              <a:t>-&gt;Labs\f2fL2_at91\at91bootstrap_sam_9x60_ek.X</a:t>
            </a:r>
            <a:r>
              <a:rPr lang="de-DE" dirty="0"/>
              <a:t>)</a:t>
            </a:r>
          </a:p>
        </p:txBody>
      </p:sp>
      <p:sp>
        <p:nvSpPr>
          <p:cNvPr id="10" name="TextBox 9">
            <a:extLst>
              <a:ext uri="{FF2B5EF4-FFF2-40B4-BE49-F238E27FC236}">
                <a16:creationId xmlns:a16="http://schemas.microsoft.com/office/drawing/2014/main" id="{92F06EBC-5057-6470-1874-59CA614F9225}"/>
              </a:ext>
            </a:extLst>
          </p:cNvPr>
          <p:cNvSpPr txBox="1"/>
          <p:nvPr/>
        </p:nvSpPr>
        <p:spPr>
          <a:xfrm>
            <a:off x="5829378" y="2149404"/>
            <a:ext cx="5373961" cy="830997"/>
          </a:xfrm>
          <a:prstGeom prst="rect">
            <a:avLst/>
          </a:prstGeom>
          <a:solidFill>
            <a:schemeClr val="bg1"/>
          </a:solidFill>
        </p:spPr>
        <p:txBody>
          <a:bodyPr wrap="square" rtlCol="0">
            <a:spAutoFit/>
          </a:bodyPr>
          <a:lstStyle/>
          <a:p>
            <a:r>
              <a:rPr lang="de-DE" dirty="0"/>
              <a:t>IDE-loop configs: sam9x60_curiosity_bkptnone_defconfig</a:t>
            </a:r>
          </a:p>
        </p:txBody>
      </p:sp>
      <p:sp>
        <p:nvSpPr>
          <p:cNvPr id="11" name="TextBox 10">
            <a:extLst>
              <a:ext uri="{FF2B5EF4-FFF2-40B4-BE49-F238E27FC236}">
                <a16:creationId xmlns:a16="http://schemas.microsoft.com/office/drawing/2014/main" id="{581A6D78-0DC6-C98C-4626-FC1F91237726}"/>
              </a:ext>
            </a:extLst>
          </p:cNvPr>
          <p:cNvSpPr txBox="1"/>
          <p:nvPr/>
        </p:nvSpPr>
        <p:spPr>
          <a:xfrm>
            <a:off x="5275505" y="5746397"/>
            <a:ext cx="5927834" cy="830997"/>
          </a:xfrm>
          <a:prstGeom prst="rect">
            <a:avLst/>
          </a:prstGeom>
          <a:solidFill>
            <a:schemeClr val="bg1"/>
          </a:solidFill>
        </p:spPr>
        <p:txBody>
          <a:bodyPr wrap="square" rtlCol="0">
            <a:spAutoFit/>
          </a:bodyPr>
          <a:lstStyle/>
          <a:p>
            <a:r>
              <a:rPr lang="de-DE" dirty="0"/>
              <a:t>SDC0 (=uSD) configs: sam9x60_curiosity_sdc0_harmony_defconfig</a:t>
            </a:r>
          </a:p>
        </p:txBody>
      </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9410316" y="2980400"/>
            <a:ext cx="2778509" cy="3035627"/>
          </a:xfrm>
          <a:prstGeom prst="rect">
            <a:avLst/>
          </a:prstGeom>
        </p:spPr>
      </p:pic>
    </p:spTree>
    <p:extLst>
      <p:ext uri="{BB962C8B-B14F-4D97-AF65-F5344CB8AC3E}">
        <p14:creationId xmlns:p14="http://schemas.microsoft.com/office/powerpoint/2010/main" val="213847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(5)</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253954" y="1424657"/>
            <a:ext cx="445045" cy="461665"/>
          </a:xfrm>
          <a:prstGeom prst="rect">
            <a:avLst/>
          </a:prstGeom>
          <a:noFill/>
        </p:spPr>
        <p:txBody>
          <a:bodyPr wrap="square" rtlCol="0">
            <a:spAutoFit/>
          </a:bodyPr>
          <a:lstStyle/>
          <a:p>
            <a:pPr algn="ctr"/>
            <a:r>
              <a:rPr lang="de-DE" b="1" dirty="0">
                <a:solidFill>
                  <a:srgbClr val="FF0000"/>
                </a:solidFill>
              </a:rPr>
              <a:t>9</a:t>
            </a:r>
          </a:p>
        </p:txBody>
      </p:sp>
      <p:pic>
        <p:nvPicPr>
          <p:cNvPr id="18" name="Picture 17">
            <a:extLst>
              <a:ext uri="{FF2B5EF4-FFF2-40B4-BE49-F238E27FC236}">
                <a16:creationId xmlns:a16="http://schemas.microsoft.com/office/drawing/2014/main" id="{3B9CEB91-A22F-0818-E687-C83B13D70B83}"/>
              </a:ext>
            </a:extLst>
          </p:cNvPr>
          <p:cNvPicPr>
            <a:picLocks noChangeAspect="1"/>
          </p:cNvPicPr>
          <p:nvPr/>
        </p:nvPicPr>
        <p:blipFill>
          <a:blip r:embed="rId3"/>
          <a:stretch>
            <a:fillRect/>
          </a:stretch>
        </p:blipFill>
        <p:spPr>
          <a:xfrm>
            <a:off x="418305" y="2755030"/>
            <a:ext cx="4223119" cy="3534011"/>
          </a:xfrm>
          <a:prstGeom prst="rect">
            <a:avLst/>
          </a:prstGeom>
          <a:ln>
            <a:solidFill>
              <a:schemeClr val="tx1"/>
            </a:solidFill>
          </a:ln>
        </p:spPr>
      </p:pic>
      <p:pic>
        <p:nvPicPr>
          <p:cNvPr id="5" name="Picture 4">
            <a:extLst>
              <a:ext uri="{FF2B5EF4-FFF2-40B4-BE49-F238E27FC236}">
                <a16:creationId xmlns:a16="http://schemas.microsoft.com/office/drawing/2014/main" id="{424D9B1B-2DDD-12D4-A25C-BA395D1F5DE7}"/>
              </a:ext>
            </a:extLst>
          </p:cNvPr>
          <p:cNvPicPr>
            <a:picLocks noChangeAspect="1"/>
          </p:cNvPicPr>
          <p:nvPr/>
        </p:nvPicPr>
        <p:blipFill>
          <a:blip r:embed="rId4"/>
          <a:stretch>
            <a:fillRect/>
          </a:stretch>
        </p:blipFill>
        <p:spPr>
          <a:xfrm>
            <a:off x="5478513" y="1083120"/>
            <a:ext cx="4867469" cy="3051151"/>
          </a:xfrm>
          <a:prstGeom prst="rect">
            <a:avLst/>
          </a:prstGeom>
          <a:ln>
            <a:solidFill>
              <a:schemeClr val="tx1"/>
            </a:solidFill>
          </a:ln>
        </p:spPr>
      </p:pic>
      <p:pic>
        <p:nvPicPr>
          <p:cNvPr id="8" name="Picture 7">
            <a:extLst>
              <a:ext uri="{FF2B5EF4-FFF2-40B4-BE49-F238E27FC236}">
                <a16:creationId xmlns:a16="http://schemas.microsoft.com/office/drawing/2014/main" id="{45A877EB-F263-090E-C96C-C8369B31C3C3}"/>
              </a:ext>
            </a:extLst>
          </p:cNvPr>
          <p:cNvPicPr>
            <a:picLocks noChangeAspect="1"/>
          </p:cNvPicPr>
          <p:nvPr/>
        </p:nvPicPr>
        <p:blipFill>
          <a:blip r:embed="rId5"/>
          <a:stretch>
            <a:fillRect/>
          </a:stretch>
        </p:blipFill>
        <p:spPr>
          <a:xfrm>
            <a:off x="6943413" y="3253415"/>
            <a:ext cx="4768972" cy="3255194"/>
          </a:xfrm>
          <a:prstGeom prst="rect">
            <a:avLst/>
          </a:prstGeom>
          <a:ln>
            <a:solidFill>
              <a:schemeClr val="tx1"/>
            </a:solidFill>
          </a:ln>
        </p:spPr>
      </p:pic>
      <p:sp>
        <p:nvSpPr>
          <p:cNvPr id="10" name="TextBox 9">
            <a:extLst>
              <a:ext uri="{FF2B5EF4-FFF2-40B4-BE49-F238E27FC236}">
                <a16:creationId xmlns:a16="http://schemas.microsoft.com/office/drawing/2014/main" id="{6378018C-730D-CDBE-C05D-1F186E7554D9}"/>
              </a:ext>
            </a:extLst>
          </p:cNvPr>
          <p:cNvSpPr txBox="1"/>
          <p:nvPr/>
        </p:nvSpPr>
        <p:spPr>
          <a:xfrm>
            <a:off x="942578" y="1424657"/>
            <a:ext cx="3392054" cy="1077218"/>
          </a:xfrm>
          <a:prstGeom prst="rect">
            <a:avLst/>
          </a:prstGeom>
          <a:noFill/>
        </p:spPr>
        <p:txBody>
          <a:bodyPr wrap="square" rtlCol="0">
            <a:spAutoFit/>
          </a:bodyPr>
          <a:lstStyle/>
          <a:p>
            <a:pPr>
              <a:tabLst>
                <a:tab pos="633413" algn="l"/>
              </a:tabLst>
            </a:pPr>
            <a:r>
              <a:rPr lang="de-DE" sz="1600" b="1" u="sng" dirty="0"/>
              <a:t>Pinning</a:t>
            </a:r>
            <a:br>
              <a:rPr lang="de-DE" sz="1600" dirty="0"/>
            </a:br>
            <a:r>
              <a:rPr lang="de-DE" sz="1600" dirty="0"/>
              <a:t>SW2	= PA29</a:t>
            </a:r>
          </a:p>
          <a:p>
            <a:pPr>
              <a:tabLst>
                <a:tab pos="633413" algn="l"/>
              </a:tabLst>
            </a:pPr>
            <a:r>
              <a:rPr lang="de-DE" sz="1600" dirty="0"/>
              <a:t>LED	= R:PD17, G=PD19, B=PD21</a:t>
            </a:r>
          </a:p>
          <a:p>
            <a:pPr>
              <a:tabLst>
                <a:tab pos="633413" algn="l"/>
              </a:tabLst>
            </a:pPr>
            <a:r>
              <a:rPr lang="de-DE" sz="1600" dirty="0"/>
              <a:t>vCOM	= TX=PA10, RX=PA9 on DBGU</a:t>
            </a:r>
          </a:p>
        </p:txBody>
      </p:sp>
      <p:sp>
        <p:nvSpPr>
          <p:cNvPr id="3" name="Content Placeholder 4">
            <a:extLst>
              <a:ext uri="{FF2B5EF4-FFF2-40B4-BE49-F238E27FC236}">
                <a16:creationId xmlns:a16="http://schemas.microsoft.com/office/drawing/2014/main" id="{B98490A5-A0CC-D324-6B17-4F84BAF384E5}"/>
              </a:ext>
            </a:extLst>
          </p:cNvPr>
          <p:cNvSpPr txBox="1">
            <a:spLocks/>
          </p:cNvSpPr>
          <p:nvPr/>
        </p:nvSpPr>
        <p:spPr>
          <a:xfrm>
            <a:off x="698999" y="942260"/>
            <a:ext cx="1131234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DS for pinning</a:t>
            </a:r>
          </a:p>
          <a:p>
            <a:pPr marL="0" indent="0">
              <a:buNone/>
            </a:pPr>
            <a:endParaRPr lang="en-US" sz="2400" b="0" dirty="0"/>
          </a:p>
        </p:txBody>
      </p:sp>
    </p:spTree>
    <p:extLst>
      <p:ext uri="{BB962C8B-B14F-4D97-AF65-F5344CB8AC3E}">
        <p14:creationId xmlns:p14="http://schemas.microsoft.com/office/powerpoint/2010/main" val="34338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(6)</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37305" y="1028100"/>
            <a:ext cx="634453" cy="461665"/>
          </a:xfrm>
          <a:prstGeom prst="rect">
            <a:avLst/>
          </a:prstGeom>
          <a:noFill/>
        </p:spPr>
        <p:txBody>
          <a:bodyPr wrap="square" rtlCol="0">
            <a:spAutoFit/>
          </a:bodyPr>
          <a:lstStyle/>
          <a:p>
            <a:pPr algn="ctr"/>
            <a:r>
              <a:rPr lang="de-DE" b="1" dirty="0">
                <a:solidFill>
                  <a:srgbClr val="FF0000"/>
                </a:solidFill>
              </a:rPr>
              <a:t>10</a:t>
            </a:r>
          </a:p>
        </p:txBody>
      </p:sp>
      <p:pic>
        <p:nvPicPr>
          <p:cNvPr id="8" name="Picture 7">
            <a:extLst>
              <a:ext uri="{FF2B5EF4-FFF2-40B4-BE49-F238E27FC236}">
                <a16:creationId xmlns:a16="http://schemas.microsoft.com/office/drawing/2014/main" id="{FBD76A90-3AC3-99D0-3DD7-7E16E15469A9}"/>
              </a:ext>
            </a:extLst>
          </p:cNvPr>
          <p:cNvPicPr>
            <a:picLocks noChangeAspect="1"/>
          </p:cNvPicPr>
          <p:nvPr/>
        </p:nvPicPr>
        <p:blipFill>
          <a:blip r:embed="rId3"/>
          <a:stretch>
            <a:fillRect/>
          </a:stretch>
        </p:blipFill>
        <p:spPr>
          <a:xfrm>
            <a:off x="630399" y="936661"/>
            <a:ext cx="5464013" cy="2164268"/>
          </a:xfrm>
          <a:prstGeom prst="rect">
            <a:avLst/>
          </a:prstGeom>
          <a:ln>
            <a:solidFill>
              <a:schemeClr val="tx1"/>
            </a:solidFill>
          </a:ln>
        </p:spPr>
      </p:pic>
      <p:pic>
        <p:nvPicPr>
          <p:cNvPr id="11" name="Picture 10">
            <a:extLst>
              <a:ext uri="{FF2B5EF4-FFF2-40B4-BE49-F238E27FC236}">
                <a16:creationId xmlns:a16="http://schemas.microsoft.com/office/drawing/2014/main" id="{2EDC9284-66F7-49E6-48E6-2618DBFCE7CF}"/>
              </a:ext>
            </a:extLst>
          </p:cNvPr>
          <p:cNvPicPr>
            <a:picLocks noChangeAspect="1"/>
          </p:cNvPicPr>
          <p:nvPr/>
        </p:nvPicPr>
        <p:blipFill>
          <a:blip r:embed="rId4"/>
          <a:stretch>
            <a:fillRect/>
          </a:stretch>
        </p:blipFill>
        <p:spPr>
          <a:xfrm>
            <a:off x="613502" y="3208662"/>
            <a:ext cx="7910245" cy="1966130"/>
          </a:xfrm>
          <a:prstGeom prst="rect">
            <a:avLst/>
          </a:prstGeom>
          <a:ln>
            <a:solidFill>
              <a:schemeClr val="tx1"/>
            </a:solidFill>
          </a:ln>
        </p:spPr>
      </p:pic>
      <p:pic>
        <p:nvPicPr>
          <p:cNvPr id="5" name="Picture 4">
            <a:extLst>
              <a:ext uri="{FF2B5EF4-FFF2-40B4-BE49-F238E27FC236}">
                <a16:creationId xmlns:a16="http://schemas.microsoft.com/office/drawing/2014/main" id="{1F91F73C-F66F-535B-F49C-CD800E16A0FE}"/>
              </a:ext>
            </a:extLst>
          </p:cNvPr>
          <p:cNvPicPr>
            <a:picLocks noChangeAspect="1"/>
          </p:cNvPicPr>
          <p:nvPr/>
        </p:nvPicPr>
        <p:blipFill>
          <a:blip r:embed="rId5"/>
          <a:stretch>
            <a:fillRect/>
          </a:stretch>
        </p:blipFill>
        <p:spPr>
          <a:xfrm>
            <a:off x="5964547" y="979219"/>
            <a:ext cx="6088908" cy="2804403"/>
          </a:xfrm>
          <a:prstGeom prst="rect">
            <a:avLst/>
          </a:prstGeom>
          <a:ln>
            <a:solidFill>
              <a:schemeClr val="tx1"/>
            </a:solidFill>
          </a:ln>
        </p:spPr>
      </p:pic>
      <p:pic>
        <p:nvPicPr>
          <p:cNvPr id="6" name="Picture 5">
            <a:extLst>
              <a:ext uri="{FF2B5EF4-FFF2-40B4-BE49-F238E27FC236}">
                <a16:creationId xmlns:a16="http://schemas.microsoft.com/office/drawing/2014/main" id="{B9FF9C98-FF5D-EDB9-50B9-6D916CEE7BBA}"/>
              </a:ext>
            </a:extLst>
          </p:cNvPr>
          <p:cNvPicPr>
            <a:picLocks noChangeAspect="1"/>
          </p:cNvPicPr>
          <p:nvPr/>
        </p:nvPicPr>
        <p:blipFill>
          <a:blip r:embed="rId6"/>
          <a:stretch>
            <a:fillRect/>
          </a:stretch>
        </p:blipFill>
        <p:spPr>
          <a:xfrm>
            <a:off x="1074084" y="5462788"/>
            <a:ext cx="2194750" cy="1188823"/>
          </a:xfrm>
          <a:prstGeom prst="rect">
            <a:avLst/>
          </a:prstGeom>
        </p:spPr>
      </p:pic>
      <p:sp>
        <p:nvSpPr>
          <p:cNvPr id="7" name="TextBox 6">
            <a:extLst>
              <a:ext uri="{FF2B5EF4-FFF2-40B4-BE49-F238E27FC236}">
                <a16:creationId xmlns:a16="http://schemas.microsoft.com/office/drawing/2014/main" id="{2E7A82D6-1A2A-5D8D-3BE6-2313DDA0B085}"/>
              </a:ext>
            </a:extLst>
          </p:cNvPr>
          <p:cNvSpPr txBox="1"/>
          <p:nvPr/>
        </p:nvSpPr>
        <p:spPr>
          <a:xfrm>
            <a:off x="296275" y="5517384"/>
            <a:ext cx="634453" cy="461665"/>
          </a:xfrm>
          <a:prstGeom prst="rect">
            <a:avLst/>
          </a:prstGeom>
          <a:noFill/>
        </p:spPr>
        <p:txBody>
          <a:bodyPr wrap="square" rtlCol="0">
            <a:spAutoFit/>
          </a:bodyPr>
          <a:lstStyle/>
          <a:p>
            <a:pPr algn="ctr"/>
            <a:r>
              <a:rPr lang="de-DE" b="1" dirty="0">
                <a:solidFill>
                  <a:srgbClr val="FF0000"/>
                </a:solidFill>
              </a:rPr>
              <a:t>11</a:t>
            </a:r>
          </a:p>
        </p:txBody>
      </p:sp>
    </p:spTree>
    <p:extLst>
      <p:ext uri="{BB962C8B-B14F-4D97-AF65-F5344CB8AC3E}">
        <p14:creationId xmlns:p14="http://schemas.microsoft.com/office/powerpoint/2010/main" val="2124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a:t>
            </a:r>
          </a:p>
        </p:txBody>
      </p:sp>
      <p:pic>
        <p:nvPicPr>
          <p:cNvPr id="12" name="Picture 11">
            <a:extLst>
              <a:ext uri="{FF2B5EF4-FFF2-40B4-BE49-F238E27FC236}">
                <a16:creationId xmlns:a16="http://schemas.microsoft.com/office/drawing/2014/main" id="{AB6C7224-84D1-1928-E578-A24870D6B28D}"/>
              </a:ext>
            </a:extLst>
          </p:cNvPr>
          <p:cNvPicPr>
            <a:picLocks noChangeAspect="1"/>
          </p:cNvPicPr>
          <p:nvPr/>
        </p:nvPicPr>
        <p:blipFill>
          <a:blip r:embed="rId3"/>
          <a:stretch>
            <a:fillRect/>
          </a:stretch>
        </p:blipFill>
        <p:spPr>
          <a:xfrm>
            <a:off x="1230488" y="1662875"/>
            <a:ext cx="10476123" cy="4732457"/>
          </a:xfrm>
          <a:prstGeom prst="rect">
            <a:avLst/>
          </a:prstGeom>
          <a:ln>
            <a:solidFill>
              <a:schemeClr val="tx1"/>
            </a:solidFill>
          </a:ln>
        </p:spPr>
      </p:pic>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Setup prj with J32 &amp; Bootstrap (trick if you </a:t>
            </a:r>
            <a:r>
              <a:rPr lang="de-DE" i="1" dirty="0"/>
              <a:t>don't see 'bootstrap' entry!?</a:t>
            </a:r>
            <a:r>
              <a:rPr lang="de-DE" dirty="0"/>
              <a:t>)</a:t>
            </a:r>
          </a:p>
        </p:txBody>
      </p:sp>
      <p:sp>
        <p:nvSpPr>
          <p:cNvPr id="3" name="TextBox 2">
            <a:extLst>
              <a:ext uri="{FF2B5EF4-FFF2-40B4-BE49-F238E27FC236}">
                <a16:creationId xmlns:a16="http://schemas.microsoft.com/office/drawing/2014/main" id="{61908928-5D68-CEF3-82CC-014945FF7AD1}"/>
              </a:ext>
            </a:extLst>
          </p:cNvPr>
          <p:cNvSpPr txBox="1"/>
          <p:nvPr/>
        </p:nvSpPr>
        <p:spPr>
          <a:xfrm>
            <a:off x="8703800" y="4501967"/>
            <a:ext cx="2755135" cy="461665"/>
          </a:xfrm>
          <a:prstGeom prst="rect">
            <a:avLst/>
          </a:prstGeom>
          <a:solidFill>
            <a:schemeClr val="bg1"/>
          </a:solidFill>
          <a:ln>
            <a:solidFill>
              <a:schemeClr val="tx1"/>
            </a:solidFill>
          </a:ln>
        </p:spPr>
        <p:txBody>
          <a:bodyPr wrap="square" rtlCol="0">
            <a:spAutoFit/>
          </a:bodyPr>
          <a:lstStyle/>
          <a:p>
            <a:r>
              <a:rPr lang="de-DE" dirty="0"/>
              <a:t>-&gt; from 'LabHelp\'</a:t>
            </a:r>
          </a:p>
        </p:txBody>
      </p:sp>
    </p:spTree>
    <p:extLst>
      <p:ext uri="{BB962C8B-B14F-4D97-AF65-F5344CB8AC3E}">
        <p14:creationId xmlns:p14="http://schemas.microsoft.com/office/powerpoint/2010/main" val="6252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12b</a:t>
            </a:r>
          </a:p>
        </p:txBody>
      </p:sp>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additional/helpful diags-echos if needed without messing with python-script</a:t>
            </a:r>
          </a:p>
        </p:txBody>
      </p:sp>
      <p:pic>
        <p:nvPicPr>
          <p:cNvPr id="6" name="Picture 5">
            <a:extLst>
              <a:ext uri="{FF2B5EF4-FFF2-40B4-BE49-F238E27FC236}">
                <a16:creationId xmlns:a16="http://schemas.microsoft.com/office/drawing/2014/main" id="{40EAD8CD-6578-F0CD-99D4-61F0383A6BA6}"/>
              </a:ext>
            </a:extLst>
          </p:cNvPr>
          <p:cNvPicPr>
            <a:picLocks noChangeAspect="1"/>
          </p:cNvPicPr>
          <p:nvPr/>
        </p:nvPicPr>
        <p:blipFill>
          <a:blip r:embed="rId3"/>
          <a:stretch>
            <a:fillRect/>
          </a:stretch>
        </p:blipFill>
        <p:spPr>
          <a:xfrm>
            <a:off x="1230488" y="1706047"/>
            <a:ext cx="8199889" cy="4106743"/>
          </a:xfrm>
          <a:prstGeom prst="rect">
            <a:avLst/>
          </a:prstGeom>
          <a:ln>
            <a:solidFill>
              <a:schemeClr val="tx1"/>
            </a:solidFill>
          </a:ln>
        </p:spPr>
      </p:pic>
    </p:spTree>
    <p:extLst>
      <p:ext uri="{BB962C8B-B14F-4D97-AF65-F5344CB8AC3E}">
        <p14:creationId xmlns:p14="http://schemas.microsoft.com/office/powerpoint/2010/main" val="333909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(8)</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3" name="TextBox 12">
            <a:extLst>
              <a:ext uri="{FF2B5EF4-FFF2-40B4-BE49-F238E27FC236}">
                <a16:creationId xmlns:a16="http://schemas.microsoft.com/office/drawing/2014/main" id="{FFCC1ECB-5900-BC1C-0289-4B1CFE9F737A}"/>
              </a:ext>
            </a:extLst>
          </p:cNvPr>
          <p:cNvSpPr txBox="1"/>
          <p:nvPr/>
        </p:nvSpPr>
        <p:spPr>
          <a:xfrm>
            <a:off x="309565" y="1028100"/>
            <a:ext cx="4602521" cy="1569660"/>
          </a:xfrm>
          <a:prstGeom prst="rect">
            <a:avLst/>
          </a:prstGeom>
          <a:noFill/>
        </p:spPr>
        <p:txBody>
          <a:bodyPr wrap="square" rtlCol="0">
            <a:spAutoFit/>
          </a:bodyPr>
          <a:lstStyle/>
          <a:p>
            <a:pPr marL="173038" indent="-173038"/>
            <a:r>
              <a:rPr lang="de-DE" dirty="0"/>
              <a:t>MPLABX-v6.05 patches </a:t>
            </a:r>
            <a:br>
              <a:rPr lang="de-DE" dirty="0"/>
            </a:br>
            <a:r>
              <a:rPr lang="de-DE" dirty="0"/>
              <a:t>(Jira </a:t>
            </a:r>
            <a:r>
              <a:rPr lang="de-DE" dirty="0">
                <a:hlinkClick r:id="rId3"/>
              </a:rPr>
              <a:t>MPLABX-7342</a:t>
            </a:r>
            <a:r>
              <a:rPr lang="de-DE" dirty="0"/>
              <a:t> -&gt;only 9x60!?)</a:t>
            </a:r>
          </a:p>
          <a:p>
            <a:pPr marL="987425" indent="-457200">
              <a:buFont typeface="+mj-lt"/>
              <a:buAutoNum type="arabicPeriod"/>
            </a:pPr>
            <a:r>
              <a:rPr lang="de-DE" sz="1600" dirty="0"/>
              <a:t>patch ddr.ld-file</a:t>
            </a:r>
          </a:p>
          <a:p>
            <a:pPr marL="987425" indent="-457200">
              <a:buFont typeface="+mj-lt"/>
              <a:buAutoNum type="arabicPeriod"/>
            </a:pPr>
            <a:r>
              <a:rPr lang="de-DE" sz="1600" dirty="0"/>
              <a:t>add init-step into cstartup.S</a:t>
            </a:r>
          </a:p>
          <a:p>
            <a:pPr marL="987425" indent="-457200">
              <a:buFont typeface="+mj-lt"/>
              <a:buAutoNum type="arabicPeriod"/>
            </a:pPr>
            <a:r>
              <a:rPr lang="de-DE" sz="1600" dirty="0"/>
              <a:t>add ld-option '--data-init'</a:t>
            </a:r>
          </a:p>
        </p:txBody>
      </p:sp>
      <p:pic>
        <p:nvPicPr>
          <p:cNvPr id="18" name="Picture 17">
            <a:extLst>
              <a:ext uri="{FF2B5EF4-FFF2-40B4-BE49-F238E27FC236}">
                <a16:creationId xmlns:a16="http://schemas.microsoft.com/office/drawing/2014/main" id="{7A56779F-AEFA-33A3-201D-557E0850558B}"/>
              </a:ext>
            </a:extLst>
          </p:cNvPr>
          <p:cNvPicPr>
            <a:picLocks noChangeAspect="1"/>
          </p:cNvPicPr>
          <p:nvPr/>
        </p:nvPicPr>
        <p:blipFill>
          <a:blip r:embed="rId4"/>
          <a:stretch>
            <a:fillRect/>
          </a:stretch>
        </p:blipFill>
        <p:spPr>
          <a:xfrm>
            <a:off x="7387175" y="4222832"/>
            <a:ext cx="3835525" cy="2226703"/>
          </a:xfrm>
          <a:prstGeom prst="rect">
            <a:avLst/>
          </a:prstGeom>
          <a:ln>
            <a:solidFill>
              <a:schemeClr val="tx1"/>
            </a:solidFill>
          </a:ln>
        </p:spPr>
      </p:pic>
      <p:pic>
        <p:nvPicPr>
          <p:cNvPr id="10" name="Picture 9">
            <a:extLst>
              <a:ext uri="{FF2B5EF4-FFF2-40B4-BE49-F238E27FC236}">
                <a16:creationId xmlns:a16="http://schemas.microsoft.com/office/drawing/2014/main" id="{29FA5BEC-00DA-A919-344E-A45EF471E832}"/>
              </a:ext>
            </a:extLst>
          </p:cNvPr>
          <p:cNvPicPr>
            <a:picLocks noChangeAspect="1"/>
          </p:cNvPicPr>
          <p:nvPr/>
        </p:nvPicPr>
        <p:blipFill>
          <a:blip r:embed="rId5"/>
          <a:stretch>
            <a:fillRect/>
          </a:stretch>
        </p:blipFill>
        <p:spPr>
          <a:xfrm>
            <a:off x="135370" y="2896819"/>
            <a:ext cx="6287046" cy="3633741"/>
          </a:xfrm>
          <a:prstGeom prst="rect">
            <a:avLst/>
          </a:prstGeom>
        </p:spPr>
      </p:pic>
      <p:pic>
        <p:nvPicPr>
          <p:cNvPr id="8" name="Picture 7">
            <a:extLst>
              <a:ext uri="{FF2B5EF4-FFF2-40B4-BE49-F238E27FC236}">
                <a16:creationId xmlns:a16="http://schemas.microsoft.com/office/drawing/2014/main" id="{78FB30EA-B4C5-8503-0A67-216507250421}"/>
              </a:ext>
            </a:extLst>
          </p:cNvPr>
          <p:cNvPicPr>
            <a:picLocks noChangeAspect="1"/>
          </p:cNvPicPr>
          <p:nvPr/>
        </p:nvPicPr>
        <p:blipFill>
          <a:blip r:embed="rId6"/>
          <a:stretch>
            <a:fillRect/>
          </a:stretch>
        </p:blipFill>
        <p:spPr>
          <a:xfrm>
            <a:off x="5261567" y="898447"/>
            <a:ext cx="6617693" cy="3032107"/>
          </a:xfrm>
          <a:prstGeom prst="rect">
            <a:avLst/>
          </a:prstGeom>
          <a:ln>
            <a:solidFill>
              <a:schemeClr val="tx1"/>
            </a:solidFill>
          </a:ln>
        </p:spPr>
      </p:pic>
      <p:sp>
        <p:nvSpPr>
          <p:cNvPr id="7" name="TextBox 6">
            <a:extLst>
              <a:ext uri="{FF2B5EF4-FFF2-40B4-BE49-F238E27FC236}">
                <a16:creationId xmlns:a16="http://schemas.microsoft.com/office/drawing/2014/main" id="{2E7A82D6-1A2A-5D8D-3BE6-2313DDA0B085}"/>
              </a:ext>
            </a:extLst>
          </p:cNvPr>
          <p:cNvSpPr txBox="1"/>
          <p:nvPr/>
        </p:nvSpPr>
        <p:spPr>
          <a:xfrm>
            <a:off x="48923" y="1808995"/>
            <a:ext cx="634249" cy="461665"/>
          </a:xfrm>
          <a:prstGeom prst="rect">
            <a:avLst/>
          </a:prstGeom>
          <a:noFill/>
        </p:spPr>
        <p:txBody>
          <a:bodyPr wrap="square" rtlCol="0">
            <a:spAutoFit/>
          </a:bodyPr>
          <a:lstStyle/>
          <a:p>
            <a:pPr algn="ctr"/>
            <a:r>
              <a:rPr lang="de-DE" b="1" dirty="0">
                <a:solidFill>
                  <a:srgbClr val="FF0000"/>
                </a:solidFill>
              </a:rPr>
              <a:t>13</a:t>
            </a:r>
          </a:p>
        </p:txBody>
      </p:sp>
      <p:sp>
        <p:nvSpPr>
          <p:cNvPr id="3" name="TextBox 2">
            <a:extLst>
              <a:ext uri="{FF2B5EF4-FFF2-40B4-BE49-F238E27FC236}">
                <a16:creationId xmlns:a16="http://schemas.microsoft.com/office/drawing/2014/main" id="{B9A446C9-2D5C-A8B9-1BD8-222D3A7B120C}"/>
              </a:ext>
            </a:extLst>
          </p:cNvPr>
          <p:cNvSpPr txBox="1"/>
          <p:nvPr/>
        </p:nvSpPr>
        <p:spPr>
          <a:xfrm rot="19930817">
            <a:off x="3227402" y="2466814"/>
            <a:ext cx="2755135" cy="461665"/>
          </a:xfrm>
          <a:prstGeom prst="rect">
            <a:avLst/>
          </a:prstGeom>
          <a:solidFill>
            <a:schemeClr val="bg1"/>
          </a:solidFill>
          <a:ln>
            <a:solidFill>
              <a:schemeClr val="tx1"/>
            </a:solidFill>
          </a:ln>
        </p:spPr>
        <p:txBody>
          <a:bodyPr wrap="square" rtlCol="0">
            <a:spAutoFit/>
          </a:bodyPr>
          <a:lstStyle/>
          <a:p>
            <a:r>
              <a:rPr lang="de-DE" dirty="0">
                <a:solidFill>
                  <a:srgbClr val="FF0000"/>
                </a:solidFill>
              </a:rPr>
              <a:t>-&gt; from 'LabHelp\'</a:t>
            </a:r>
          </a:p>
        </p:txBody>
      </p:sp>
    </p:spTree>
    <p:extLst>
      <p:ext uri="{BB962C8B-B14F-4D97-AF65-F5344CB8AC3E}">
        <p14:creationId xmlns:p14="http://schemas.microsoft.com/office/powerpoint/2010/main" val="27552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(9)</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4" name="TextBox 13">
            <a:extLst>
              <a:ext uri="{FF2B5EF4-FFF2-40B4-BE49-F238E27FC236}">
                <a16:creationId xmlns:a16="http://schemas.microsoft.com/office/drawing/2014/main" id="{1730C32D-20E8-60BB-F4CE-35CFB21BD4B6}"/>
              </a:ext>
            </a:extLst>
          </p:cNvPr>
          <p:cNvSpPr txBox="1"/>
          <p:nvPr/>
        </p:nvSpPr>
        <p:spPr>
          <a:xfrm>
            <a:off x="338061" y="1028100"/>
            <a:ext cx="634453" cy="461665"/>
          </a:xfrm>
          <a:prstGeom prst="rect">
            <a:avLst/>
          </a:prstGeom>
          <a:noFill/>
        </p:spPr>
        <p:txBody>
          <a:bodyPr wrap="square" rtlCol="0">
            <a:spAutoFit/>
          </a:bodyPr>
          <a:lstStyle/>
          <a:p>
            <a:pPr algn="ctr"/>
            <a:r>
              <a:rPr lang="de-DE" b="1" dirty="0">
                <a:solidFill>
                  <a:srgbClr val="FF0000"/>
                </a:solidFill>
              </a:rPr>
              <a:t>14</a:t>
            </a:r>
          </a:p>
        </p:txBody>
      </p:sp>
      <p:sp>
        <p:nvSpPr>
          <p:cNvPr id="16" name="TextBox 15">
            <a:extLst>
              <a:ext uri="{FF2B5EF4-FFF2-40B4-BE49-F238E27FC236}">
                <a16:creationId xmlns:a16="http://schemas.microsoft.com/office/drawing/2014/main" id="{6181327B-5DBA-AF44-722C-702A0B3F6F70}"/>
              </a:ext>
            </a:extLst>
          </p:cNvPr>
          <p:cNvSpPr txBox="1"/>
          <p:nvPr/>
        </p:nvSpPr>
        <p:spPr>
          <a:xfrm>
            <a:off x="338061" y="1458104"/>
            <a:ext cx="1641082" cy="461665"/>
          </a:xfrm>
          <a:prstGeom prst="rect">
            <a:avLst/>
          </a:prstGeom>
          <a:noFill/>
        </p:spPr>
        <p:txBody>
          <a:bodyPr wrap="square" rtlCol="0">
            <a:spAutoFit/>
          </a:bodyPr>
          <a:lstStyle/>
          <a:p>
            <a:r>
              <a:rPr lang="de-DE" dirty="0"/>
              <a:t>HW setup</a:t>
            </a:r>
          </a:p>
        </p:txBody>
      </p:sp>
      <p:pic>
        <p:nvPicPr>
          <p:cNvPr id="3" name="Picture 2">
            <a:extLst>
              <a:ext uri="{FF2B5EF4-FFF2-40B4-BE49-F238E27FC236}">
                <a16:creationId xmlns:a16="http://schemas.microsoft.com/office/drawing/2014/main" id="{71A62629-76E7-2F60-2109-025E555BC14E}"/>
              </a:ext>
            </a:extLst>
          </p:cNvPr>
          <p:cNvPicPr>
            <a:picLocks noChangeAspect="1"/>
          </p:cNvPicPr>
          <p:nvPr/>
        </p:nvPicPr>
        <p:blipFill>
          <a:blip r:embed="rId3"/>
          <a:stretch>
            <a:fillRect/>
          </a:stretch>
        </p:blipFill>
        <p:spPr>
          <a:xfrm>
            <a:off x="1767217" y="976511"/>
            <a:ext cx="8400365" cy="5669886"/>
          </a:xfrm>
          <a:prstGeom prst="rect">
            <a:avLst/>
          </a:prstGeom>
        </p:spPr>
      </p:pic>
    </p:spTree>
    <p:extLst>
      <p:ext uri="{BB962C8B-B14F-4D97-AF65-F5344CB8AC3E}">
        <p14:creationId xmlns:p14="http://schemas.microsoft.com/office/powerpoint/2010/main" val="30717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20834" y="1732557"/>
            <a:ext cx="634453" cy="461665"/>
          </a:xfrm>
          <a:prstGeom prst="rect">
            <a:avLst/>
          </a:prstGeom>
          <a:noFill/>
        </p:spPr>
        <p:txBody>
          <a:bodyPr wrap="square" rtlCol="0">
            <a:spAutoFit/>
          </a:bodyPr>
          <a:lstStyle/>
          <a:p>
            <a:pPr algn="ctr"/>
            <a:r>
              <a:rPr lang="de-DE" b="1" dirty="0">
                <a:solidFill>
                  <a:srgbClr val="FF0000"/>
                </a:solidFill>
              </a:rPr>
              <a:t>15</a:t>
            </a:r>
          </a:p>
        </p:txBody>
      </p:sp>
      <p:pic>
        <p:nvPicPr>
          <p:cNvPr id="5" name="Picture 4">
            <a:extLst>
              <a:ext uri="{FF2B5EF4-FFF2-40B4-BE49-F238E27FC236}">
                <a16:creationId xmlns:a16="http://schemas.microsoft.com/office/drawing/2014/main" id="{CBEB2F7F-890A-D9C4-1940-8F84863C81AC}"/>
              </a:ext>
            </a:extLst>
          </p:cNvPr>
          <p:cNvPicPr>
            <a:picLocks noChangeAspect="1"/>
          </p:cNvPicPr>
          <p:nvPr/>
        </p:nvPicPr>
        <p:blipFill>
          <a:blip r:embed="rId3"/>
          <a:stretch>
            <a:fillRect/>
          </a:stretch>
        </p:blipFill>
        <p:spPr>
          <a:xfrm>
            <a:off x="2475200" y="880623"/>
            <a:ext cx="9237185" cy="5761195"/>
          </a:xfrm>
          <a:prstGeom prst="rect">
            <a:avLst/>
          </a:prstGeom>
        </p:spPr>
      </p:pic>
      <p:sp>
        <p:nvSpPr>
          <p:cNvPr id="3" name="TextBox 2">
            <a:extLst>
              <a:ext uri="{FF2B5EF4-FFF2-40B4-BE49-F238E27FC236}">
                <a16:creationId xmlns:a16="http://schemas.microsoft.com/office/drawing/2014/main" id="{CF6F7132-A607-1850-44F1-EACDC851C7F4}"/>
              </a:ext>
            </a:extLst>
          </p:cNvPr>
          <p:cNvSpPr txBox="1"/>
          <p:nvPr/>
        </p:nvSpPr>
        <p:spPr>
          <a:xfrm>
            <a:off x="144349" y="1077613"/>
            <a:ext cx="1641082" cy="461665"/>
          </a:xfrm>
          <a:prstGeom prst="rect">
            <a:avLst/>
          </a:prstGeom>
          <a:noFill/>
        </p:spPr>
        <p:txBody>
          <a:bodyPr wrap="square" rtlCol="0">
            <a:spAutoFit/>
          </a:bodyPr>
          <a:lstStyle/>
          <a:p>
            <a:r>
              <a:rPr lang="de-DE" dirty="0"/>
              <a:t>messages</a:t>
            </a:r>
          </a:p>
        </p:txBody>
      </p:sp>
    </p:spTree>
    <p:extLst>
      <p:ext uri="{BB962C8B-B14F-4D97-AF65-F5344CB8AC3E}">
        <p14:creationId xmlns:p14="http://schemas.microsoft.com/office/powerpoint/2010/main" val="12673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18D-2BA8-4BAD-9780-5B64391C3DE4}"/>
              </a:ext>
            </a:extLst>
          </p:cNvPr>
          <p:cNvSpPr>
            <a:spLocks noGrp="1"/>
          </p:cNvSpPr>
          <p:nvPr>
            <p:ph type="title"/>
          </p:nvPr>
        </p:nvSpPr>
        <p:spPr/>
        <p:txBody>
          <a:bodyPr/>
          <a:lstStyle/>
          <a:p>
            <a:r>
              <a:rPr lang="en-GB" dirty="0"/>
              <a:t>Class Objectives</a:t>
            </a:r>
          </a:p>
        </p:txBody>
      </p:sp>
      <p:sp>
        <p:nvSpPr>
          <p:cNvPr id="3" name="Content Placeholder 2">
            <a:extLst>
              <a:ext uri="{FF2B5EF4-FFF2-40B4-BE49-F238E27FC236}">
                <a16:creationId xmlns:a16="http://schemas.microsoft.com/office/drawing/2014/main" id="{9718475C-8BF0-4B2A-929D-51A1552C9226}"/>
              </a:ext>
            </a:extLst>
          </p:cNvPr>
          <p:cNvSpPr>
            <a:spLocks noGrp="1"/>
          </p:cNvSpPr>
          <p:nvPr>
            <p:ph idx="1"/>
          </p:nvPr>
        </p:nvSpPr>
        <p:spPr>
          <a:xfrm>
            <a:off x="355509" y="1039091"/>
            <a:ext cx="11673951" cy="5477323"/>
          </a:xfrm>
        </p:spPr>
        <p:txBody>
          <a:bodyPr>
            <a:normAutofit/>
          </a:bodyPr>
          <a:lstStyle/>
          <a:p>
            <a:pPr marL="0" indent="0">
              <a:buNone/>
            </a:pPr>
            <a:r>
              <a:rPr lang="en-GB" sz="3200" dirty="0"/>
              <a:t>Goal of this class is to</a:t>
            </a:r>
          </a:p>
          <a:p>
            <a:pPr marL="444500" lvl="1" indent="-444500">
              <a:buFont typeface="+mj-lt"/>
              <a:buAutoNum type="arabicPeriod"/>
            </a:pPr>
            <a:r>
              <a:rPr lang="en-GB" sz="2400" dirty="0"/>
              <a:t>Flow to develop </a:t>
            </a:r>
            <a:r>
              <a:rPr lang="en-GB" sz="2400" b="1" dirty="0"/>
              <a:t>MPU</a:t>
            </a:r>
            <a:r>
              <a:rPr lang="en-GB" sz="2400" dirty="0"/>
              <a:t> applications with </a:t>
            </a:r>
            <a:r>
              <a:rPr lang="en-GB" sz="2400" b="1" dirty="0"/>
              <a:t>MCC-Harmony</a:t>
            </a:r>
            <a:r>
              <a:rPr lang="en-GB" sz="2400" dirty="0"/>
              <a:t> and </a:t>
            </a:r>
            <a:r>
              <a:rPr lang="en-GB" sz="2400" b="1" dirty="0"/>
              <a:t>debug in MPLABX</a:t>
            </a:r>
            <a:r>
              <a:rPr lang="en-GB" sz="2400" dirty="0"/>
              <a:t> </a:t>
            </a:r>
            <a:br>
              <a:rPr lang="en-GB" sz="2400" dirty="0"/>
            </a:br>
            <a:r>
              <a:rPr lang="en-GB" sz="2400" dirty="0"/>
              <a:t>(20min=15m+5m demo)</a:t>
            </a:r>
          </a:p>
          <a:p>
            <a:pPr marL="444500" lvl="1" indent="-444500">
              <a:spcBef>
                <a:spcPts val="1200"/>
              </a:spcBef>
              <a:buFont typeface="+mj-lt"/>
              <a:buAutoNum type="arabicPeriod"/>
              <a:tabLst>
                <a:tab pos="1617663" algn="l"/>
              </a:tabLst>
            </a:pPr>
            <a:r>
              <a:rPr lang="en-GB" sz="2400" dirty="0"/>
              <a:t>different at91 variants needed to (20+20min=40min , no/short demo in 40min)</a:t>
            </a:r>
          </a:p>
          <a:p>
            <a:pPr marL="737108" lvl="2" indent="-444500">
              <a:buFont typeface="+mj-lt"/>
              <a:buAutoNum type="alphaLcPeriod"/>
              <a:tabLst>
                <a:tab pos="1703388" algn="l"/>
              </a:tabLst>
            </a:pPr>
            <a:r>
              <a:rPr lang="en-GB" sz="2400" dirty="0"/>
              <a:t> </a:t>
            </a:r>
            <a:r>
              <a:rPr lang="en-GB" sz="2400" b="1" i="1" dirty="0"/>
              <a:t>debug	</a:t>
            </a:r>
            <a:r>
              <a:rPr lang="en-GB" sz="2400" dirty="0"/>
              <a:t>MCCH3 MPU-applications </a:t>
            </a:r>
            <a:r>
              <a:rPr lang="en-GB" sz="2400" b="1" i="1" dirty="0"/>
              <a:t>in MPLABX</a:t>
            </a:r>
            <a:r>
              <a:rPr lang="en-GB" sz="2400" dirty="0"/>
              <a:t> (-&gt;let's call variant </a:t>
            </a:r>
            <a:r>
              <a:rPr lang="en-US" sz="2400" dirty="0"/>
              <a:t>'</a:t>
            </a:r>
            <a:r>
              <a:rPr lang="en-US" sz="2400" dirty="0">
                <a:solidFill>
                  <a:schemeClr val="tx1"/>
                </a:solidFill>
              </a:rPr>
              <a:t>at91_</a:t>
            </a:r>
            <a:r>
              <a:rPr lang="en-US" sz="2400" b="1" i="1" dirty="0">
                <a:solidFill>
                  <a:schemeClr val="tx1"/>
                </a:solidFill>
              </a:rPr>
              <a:t>bkptnone</a:t>
            </a:r>
            <a:r>
              <a:rPr lang="en-US" sz="2400" dirty="0">
                <a:solidFill>
                  <a:schemeClr val="tx1"/>
                </a:solidFill>
              </a:rPr>
              <a:t>')</a:t>
            </a:r>
            <a:br>
              <a:rPr lang="en-GB" sz="2400" dirty="0"/>
            </a:br>
            <a:r>
              <a:rPr lang="en-GB" sz="2400" dirty="0"/>
              <a:t> 	 	vs </a:t>
            </a:r>
          </a:p>
          <a:p>
            <a:pPr marL="737108" lvl="2" indent="-444500">
              <a:buFont typeface="+mj-lt"/>
              <a:buAutoNum type="alphaLcPeriod"/>
              <a:tabLst>
                <a:tab pos="1703388" algn="l"/>
              </a:tabLst>
            </a:pPr>
            <a:r>
              <a:rPr lang="en-GB" sz="2400" dirty="0"/>
              <a:t> </a:t>
            </a:r>
            <a:r>
              <a:rPr lang="en-GB" sz="2400" b="1" i="1" dirty="0"/>
              <a:t>run</a:t>
            </a:r>
            <a:r>
              <a:rPr lang="en-GB" sz="2400" dirty="0"/>
              <a:t> 	MCCH3 MPU-applications </a:t>
            </a:r>
            <a:r>
              <a:rPr lang="en-GB" sz="2400" b="1" i="1" dirty="0"/>
              <a:t>in production</a:t>
            </a:r>
            <a:r>
              <a:rPr lang="en-GB" sz="2400" dirty="0"/>
              <a:t> (-&gt;let's call variant </a:t>
            </a:r>
            <a:r>
              <a:rPr lang="en-US" sz="2400" dirty="0"/>
              <a:t>'</a:t>
            </a:r>
            <a:r>
              <a:rPr lang="en-US" sz="2400" dirty="0">
                <a:solidFill>
                  <a:schemeClr val="tx1"/>
                </a:solidFill>
              </a:rPr>
              <a:t>at91_</a:t>
            </a:r>
            <a:r>
              <a:rPr lang="en-US" sz="2400" b="1" i="1" dirty="0">
                <a:solidFill>
                  <a:schemeClr val="tx1"/>
                </a:solidFill>
              </a:rPr>
              <a:t>harmony</a:t>
            </a:r>
            <a:r>
              <a:rPr lang="en-US" sz="2400" dirty="0">
                <a:solidFill>
                  <a:schemeClr val="tx1"/>
                </a:solidFill>
              </a:rPr>
              <a:t>')</a:t>
            </a:r>
            <a:br>
              <a:rPr lang="en-GB" sz="2400" dirty="0"/>
            </a:br>
            <a:r>
              <a:rPr lang="en-GB" sz="2400" dirty="0"/>
              <a:t> 	 	vs </a:t>
            </a:r>
          </a:p>
          <a:p>
            <a:pPr marL="737108" lvl="2" indent="-444500">
              <a:buFont typeface="+mj-lt"/>
              <a:buAutoNum type="alphaLcPeriod"/>
              <a:tabLst>
                <a:tab pos="1617663" algn="l"/>
              </a:tabLst>
            </a:pPr>
            <a:r>
              <a:rPr lang="en-GB" sz="2400" dirty="0"/>
              <a:t>how to </a:t>
            </a:r>
            <a:r>
              <a:rPr lang="en-GB" sz="2400" b="1" i="1" dirty="0"/>
              <a:t>extend and debug </a:t>
            </a:r>
            <a:r>
              <a:rPr lang="en-GB" sz="2400" dirty="0"/>
              <a:t>second level bootloader at91 in MPLABX</a:t>
            </a:r>
          </a:p>
          <a:p>
            <a:pPr marL="444500" lvl="1" indent="-444500">
              <a:spcBef>
                <a:spcPts val="1200"/>
              </a:spcBef>
              <a:buFont typeface="+mj-lt"/>
              <a:buAutoNum type="arabicPeriod"/>
              <a:tabLst>
                <a:tab pos="1617663" algn="l"/>
              </a:tabLst>
            </a:pPr>
            <a:r>
              <a:rPr lang="en-GB" sz="2400" dirty="0"/>
              <a:t>advanced Topics (5min)</a:t>
            </a:r>
          </a:p>
          <a:p>
            <a:pPr marL="444500" lvl="1" indent="-444500">
              <a:spcBef>
                <a:spcPts val="1200"/>
              </a:spcBef>
              <a:buFont typeface="+mj-lt"/>
              <a:buAutoNum type="arabicPeriod"/>
              <a:tabLst>
                <a:tab pos="1617663" algn="l"/>
              </a:tabLst>
            </a:pPr>
            <a:r>
              <a:rPr lang="en-GB" sz="2400" dirty="0"/>
              <a:t>Labs (30min, if time)</a:t>
            </a:r>
          </a:p>
        </p:txBody>
      </p:sp>
    </p:spTree>
    <p:extLst>
      <p:ext uri="{BB962C8B-B14F-4D97-AF65-F5344CB8AC3E}">
        <p14:creationId xmlns:p14="http://schemas.microsoft.com/office/powerpoint/2010/main" val="78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on SAM9x60-curiosity (11)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18" name="Group 17">
            <a:extLst>
              <a:ext uri="{FF2B5EF4-FFF2-40B4-BE49-F238E27FC236}">
                <a16:creationId xmlns:a16="http://schemas.microsoft.com/office/drawing/2014/main" id="{A1E7C6C5-17AB-22AF-3250-FA2B8D0BFEC6}"/>
              </a:ext>
            </a:extLst>
          </p:cNvPr>
          <p:cNvGrpSpPr/>
          <p:nvPr/>
        </p:nvGrpSpPr>
        <p:grpSpPr>
          <a:xfrm>
            <a:off x="135369" y="1028100"/>
            <a:ext cx="9394367" cy="2360986"/>
            <a:chOff x="135369" y="1028100"/>
            <a:chExt cx="9394367" cy="2360986"/>
          </a:xfrm>
        </p:grpSpPr>
        <p:pic>
          <p:nvPicPr>
            <p:cNvPr id="5" name="Picture 4">
              <a:extLst>
                <a:ext uri="{FF2B5EF4-FFF2-40B4-BE49-F238E27FC236}">
                  <a16:creationId xmlns:a16="http://schemas.microsoft.com/office/drawing/2014/main" id="{FC510223-8067-17DF-EB33-96E97193FAE7}"/>
                </a:ext>
              </a:extLst>
            </p:cNvPr>
            <p:cNvPicPr>
              <a:picLocks noChangeAspect="1"/>
            </p:cNvPicPr>
            <p:nvPr/>
          </p:nvPicPr>
          <p:blipFill>
            <a:blip r:embed="rId3"/>
            <a:stretch>
              <a:fillRect/>
            </a:stretch>
          </p:blipFill>
          <p:spPr>
            <a:xfrm>
              <a:off x="214205" y="1028100"/>
              <a:ext cx="9315531" cy="2188066"/>
            </a:xfrm>
            <a:prstGeom prst="rect">
              <a:avLst/>
            </a:prstGeom>
          </p:spPr>
        </p:pic>
        <p:sp>
          <p:nvSpPr>
            <p:cNvPr id="12" name="TextBox 11">
              <a:extLst>
                <a:ext uri="{FF2B5EF4-FFF2-40B4-BE49-F238E27FC236}">
                  <a16:creationId xmlns:a16="http://schemas.microsoft.com/office/drawing/2014/main" id="{A731A000-93AC-9FD2-3CB7-7144ADEA0636}"/>
                </a:ext>
              </a:extLst>
            </p:cNvPr>
            <p:cNvSpPr txBox="1"/>
            <p:nvPr/>
          </p:nvSpPr>
          <p:spPr>
            <a:xfrm>
              <a:off x="903891" y="1249526"/>
              <a:ext cx="110358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after nReset</a:t>
              </a:r>
            </a:p>
          </p:txBody>
        </p:sp>
        <p:sp>
          <p:nvSpPr>
            <p:cNvPr id="13" name="TextBox 12">
              <a:extLst>
                <a:ext uri="{FF2B5EF4-FFF2-40B4-BE49-F238E27FC236}">
                  <a16:creationId xmlns:a16="http://schemas.microsoft.com/office/drawing/2014/main" id="{0A270A48-00BC-BF29-CDFB-02883AAA08CA}"/>
                </a:ext>
              </a:extLst>
            </p:cNvPr>
            <p:cNvSpPr txBox="1"/>
            <p:nvPr/>
          </p:nvSpPr>
          <p:spPr>
            <a:xfrm>
              <a:off x="4484460" y="197805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at91.elf executes</a:t>
              </a:r>
            </a:p>
          </p:txBody>
        </p:sp>
        <p:sp>
          <p:nvSpPr>
            <p:cNvPr id="16" name="Rectangle 15">
              <a:extLst>
                <a:ext uri="{FF2B5EF4-FFF2-40B4-BE49-F238E27FC236}">
                  <a16:creationId xmlns:a16="http://schemas.microsoft.com/office/drawing/2014/main" id="{98A0B2F6-4137-1195-7105-9A636ED4B104}"/>
                </a:ext>
              </a:extLst>
            </p:cNvPr>
            <p:cNvSpPr/>
            <p:nvPr/>
          </p:nvSpPr>
          <p:spPr>
            <a:xfrm>
              <a:off x="135369" y="1638557"/>
              <a:ext cx="9394367" cy="126321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4D5202B6-794C-EBCB-97F5-6B3EA518A60D}"/>
                </a:ext>
              </a:extLst>
            </p:cNvPr>
            <p:cNvSpPr/>
            <p:nvPr/>
          </p:nvSpPr>
          <p:spPr>
            <a:xfrm>
              <a:off x="174786" y="2902379"/>
              <a:ext cx="6910825" cy="33889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6B0C0711-D53A-AC6C-0EFB-9F43DBE1F2AB}"/>
                </a:ext>
              </a:extLst>
            </p:cNvPr>
            <p:cNvSpPr txBox="1"/>
            <p:nvPr/>
          </p:nvSpPr>
          <p:spPr>
            <a:xfrm>
              <a:off x="5305905" y="310093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h3app executes</a:t>
              </a:r>
            </a:p>
          </p:txBody>
        </p:sp>
      </p:gr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7559972" y="1900893"/>
            <a:ext cx="4414648" cy="4823171"/>
          </a:xfrm>
          <a:prstGeom prst="rect">
            <a:avLst/>
          </a:prstGeom>
        </p:spPr>
      </p:pic>
    </p:spTree>
    <p:extLst>
      <p:ext uri="{BB962C8B-B14F-4D97-AF65-F5344CB8AC3E}">
        <p14:creationId xmlns:p14="http://schemas.microsoft.com/office/powerpoint/2010/main" val="17171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pPr marL="0" indent="0">
              <a:buNone/>
            </a:pPr>
            <a:r>
              <a:rPr lang="en-US" sz="2400" dirty="0"/>
              <a:t>Next we'll look at various MPU-</a:t>
            </a:r>
            <a:r>
              <a:rPr lang="en-US" sz="2400" dirty="0" err="1"/>
              <a:t>evalkits</a:t>
            </a:r>
            <a:r>
              <a:rPr lang="en-US" sz="2400" dirty="0"/>
              <a:t> and the pitfalls each one holds</a:t>
            </a:r>
          </a:p>
          <a:p>
            <a:pPr lvl="1"/>
            <a:r>
              <a:rPr lang="en-US" sz="2400" dirty="0">
                <a:solidFill>
                  <a:schemeClr val="bg1">
                    <a:lumMod val="50000"/>
                  </a:schemeClr>
                </a:solidFill>
              </a:rPr>
              <a:t>SAMA7G5-EK </a:t>
            </a:r>
          </a:p>
          <a:p>
            <a:pPr lvl="1"/>
            <a:r>
              <a:rPr lang="en-US" sz="2400" dirty="0">
                <a:solidFill>
                  <a:schemeClr val="bg1">
                    <a:lumMod val="50000"/>
                  </a:schemeClr>
                </a:solidFill>
              </a:rPr>
              <a:t>SAMA5D2-xplained</a:t>
            </a:r>
          </a:p>
          <a:p>
            <a:pPr lvl="1"/>
            <a:r>
              <a:rPr lang="en-US" sz="2400" dirty="0">
                <a:solidFill>
                  <a:schemeClr val="bg1">
                    <a:lumMod val="50000"/>
                  </a:schemeClr>
                </a:solidFill>
              </a:rPr>
              <a:t>SOM-EK</a:t>
            </a:r>
          </a:p>
          <a:p>
            <a:pPr lvl="1"/>
            <a:r>
              <a:rPr lang="en-US" sz="2400" b="1" dirty="0">
                <a:solidFill>
                  <a:schemeClr val="tx1"/>
                </a:solidFill>
              </a:rPr>
              <a:t>WLSOM-EK (with ICD4)</a:t>
            </a:r>
          </a:p>
          <a:p>
            <a:pPr lvl="1"/>
            <a:r>
              <a:rPr lang="en-US" sz="2400" b="1" dirty="0">
                <a:solidFill>
                  <a:schemeClr val="tx1"/>
                </a:solidFill>
              </a:rPr>
              <a:t>SAM9x60-EK</a:t>
            </a:r>
          </a:p>
          <a:p>
            <a:pPr lvl="1"/>
            <a:r>
              <a:rPr lang="en-US" sz="2400" dirty="0">
                <a:solidFill>
                  <a:schemeClr val="bg1">
                    <a:lumMod val="50000"/>
                  </a:schemeClr>
                </a:solidFill>
              </a:rPr>
              <a:t>SAM9x60-curiosity</a:t>
            </a:r>
          </a:p>
          <a:p>
            <a:pPr lvl="1"/>
            <a:r>
              <a:rPr lang="en-US" sz="2400" dirty="0">
                <a:solidFill>
                  <a:schemeClr val="bg1">
                    <a:lumMod val="50000"/>
                  </a:schemeClr>
                </a:solidFill>
              </a:rPr>
              <a:t>SAM9x75-ddr3-EB</a:t>
            </a:r>
          </a:p>
        </p:txBody>
      </p:sp>
      <p:sp>
        <p:nvSpPr>
          <p:cNvPr id="2" name="TextBox 1">
            <a:extLst>
              <a:ext uri="{FF2B5EF4-FFF2-40B4-BE49-F238E27FC236}">
                <a16:creationId xmlns:a16="http://schemas.microsoft.com/office/drawing/2014/main" id="{C6C9D84D-C941-7943-678B-95CED9759929}"/>
              </a:ext>
            </a:extLst>
          </p:cNvPr>
          <p:cNvSpPr txBox="1"/>
          <p:nvPr/>
        </p:nvSpPr>
        <p:spPr>
          <a:xfrm rot="1790302">
            <a:off x="5436296" y="3646690"/>
            <a:ext cx="5674290" cy="830997"/>
          </a:xfrm>
          <a:prstGeom prst="rect">
            <a:avLst/>
          </a:prstGeom>
          <a:noFill/>
        </p:spPr>
        <p:txBody>
          <a:bodyPr wrap="square" rtlCol="0">
            <a:spAutoFit/>
          </a:bodyPr>
          <a:lstStyle/>
          <a:p>
            <a:r>
              <a:rPr lang="en-US" sz="2400" b="1" dirty="0">
                <a:solidFill>
                  <a:srgbClr val="0070C0"/>
                </a:solidFill>
              </a:rPr>
              <a:t>focus for this session on SAM9x60curiosity -&gt; all other HW-targets are in hidden slides</a:t>
            </a:r>
            <a:endParaRPr lang="de-DE" dirty="0">
              <a:solidFill>
                <a:srgbClr val="0070C0"/>
              </a:solidFill>
            </a:endParaRPr>
          </a:p>
        </p:txBody>
      </p:sp>
    </p:spTree>
    <p:custDataLst>
      <p:tags r:id="rId1"/>
    </p:custDataLst>
    <p:extLst>
      <p:ext uri="{BB962C8B-B14F-4D97-AF65-F5344CB8AC3E}">
        <p14:creationId xmlns:p14="http://schemas.microsoft.com/office/powerpoint/2010/main" val="1143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using SAMA7G54-EK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89"/>
          </a:xfrm>
          <a:prstGeom prst="rect">
            <a:avLst/>
          </a:prstGeom>
        </p:spPr>
        <p:txBody>
          <a:bodyPr vert="horz" lIns="121888" tIns="60944" rIns="121888" bIns="60944" rtlCol="0">
            <a:normAutofit fontScale="92500" lnSpcReduction="2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US" sz="2400" b="0" dirty="0"/>
              <a:t>Debugger and </a:t>
            </a:r>
            <a:r>
              <a:rPr lang="en-US" sz="2400" b="0" dirty="0" err="1"/>
              <a:t>dbgUart</a:t>
            </a:r>
            <a:r>
              <a:rPr lang="en-US" sz="2400" b="0" dirty="0"/>
              <a:t> choices</a:t>
            </a:r>
          </a:p>
          <a:p>
            <a:r>
              <a:rPr lang="en-US" sz="2400" b="0" dirty="0"/>
              <a:t>Debugger</a:t>
            </a:r>
          </a:p>
          <a:p>
            <a:pPr marL="533400" lvl="1" indent="-196850">
              <a:tabLst>
                <a:tab pos="4032250" algn="l"/>
                <a:tab pos="8256588" algn="l"/>
              </a:tabLst>
            </a:pPr>
            <a:r>
              <a:rPr lang="en-US" sz="2400" dirty="0"/>
              <a:t>use </a:t>
            </a:r>
            <a:r>
              <a:rPr lang="en-US" sz="2400" b="1" dirty="0">
                <a:solidFill>
                  <a:srgbClr val="00B050"/>
                </a:solidFill>
              </a:rPr>
              <a:t>onboard</a:t>
            </a:r>
            <a:r>
              <a:rPr lang="en-US" sz="2400" dirty="0"/>
              <a:t> </a:t>
            </a:r>
            <a:r>
              <a:rPr lang="en-US" sz="2400" dirty="0" err="1"/>
              <a:t>dbg</a:t>
            </a:r>
            <a:r>
              <a:rPr lang="en-US" sz="2400" dirty="0"/>
              <a:t> </a:t>
            </a:r>
            <a:r>
              <a:rPr lang="en-US" sz="2400" b="1" dirty="0"/>
              <a:t>J-Link-OB</a:t>
            </a:r>
            <a:r>
              <a:rPr lang="en-US" sz="2400" dirty="0"/>
              <a:t>	-&gt; on J24 (</a:t>
            </a:r>
            <a:r>
              <a:rPr lang="en-US" sz="2400" dirty="0" err="1"/>
              <a:t>microUSB</a:t>
            </a:r>
            <a:r>
              <a:rPr lang="en-US" sz="2400" dirty="0"/>
              <a:t>)	&amp;&amp; Jumper J26=</a:t>
            </a:r>
            <a:r>
              <a:rPr lang="en-US" sz="2400" b="1" dirty="0">
                <a:solidFill>
                  <a:srgbClr val="00B050"/>
                </a:solidFill>
              </a:rPr>
              <a:t>open</a:t>
            </a:r>
          </a:p>
          <a:p>
            <a:pPr marL="533400" lvl="1" indent="-196850">
              <a:tabLst>
                <a:tab pos="4032250" algn="l"/>
                <a:tab pos="8256588" algn="l"/>
              </a:tabLst>
            </a:pPr>
            <a:r>
              <a:rPr lang="en-US" sz="2400" dirty="0"/>
              <a:t>use </a:t>
            </a:r>
            <a:r>
              <a:rPr lang="en-US" sz="2400" b="1" dirty="0">
                <a:solidFill>
                  <a:srgbClr val="0070C0"/>
                </a:solidFill>
              </a:rPr>
              <a:t>external</a:t>
            </a:r>
            <a:r>
              <a:rPr lang="en-US" sz="2400" dirty="0"/>
              <a:t> </a:t>
            </a:r>
            <a:r>
              <a:rPr lang="en-US" sz="2400" dirty="0" err="1"/>
              <a:t>dbg</a:t>
            </a:r>
            <a:r>
              <a:rPr lang="en-US" sz="2400" dirty="0"/>
              <a:t> </a:t>
            </a:r>
            <a:r>
              <a:rPr lang="en-US" sz="2400" b="1" dirty="0"/>
              <a:t>J32</a:t>
            </a:r>
            <a:r>
              <a:rPr lang="en-US" sz="2400" dirty="0"/>
              <a:t>	-&gt; on J27 (JTAG)	&amp;&amp; Jumper J26=</a:t>
            </a:r>
            <a:r>
              <a:rPr lang="en-US" sz="2400" b="1" dirty="0">
                <a:solidFill>
                  <a:srgbClr val="0070C0"/>
                </a:solidFill>
              </a:rPr>
              <a:t>closed</a:t>
            </a:r>
          </a:p>
          <a:p>
            <a:r>
              <a:rPr lang="en-US" sz="2400" b="0" dirty="0" err="1"/>
              <a:t>DebugUART</a:t>
            </a:r>
            <a:endParaRPr lang="en-US" sz="2400" b="0" dirty="0"/>
          </a:p>
          <a:p>
            <a:pPr marL="533400" lvl="1" indent="-196850">
              <a:tabLst>
                <a:tab pos="2514600" algn="l"/>
                <a:tab pos="8256588" algn="l"/>
              </a:tabLst>
            </a:pPr>
            <a:r>
              <a:rPr lang="en-US" sz="2400" dirty="0"/>
              <a:t>use </a:t>
            </a:r>
            <a:r>
              <a:rPr lang="en-US" sz="2400" b="1" dirty="0"/>
              <a:t>onboard </a:t>
            </a:r>
            <a:r>
              <a:rPr lang="en-US" sz="2400" b="1" dirty="0" err="1"/>
              <a:t>vCOM</a:t>
            </a:r>
            <a:r>
              <a:rPr lang="en-US" sz="2400" b="1" dirty="0"/>
              <a:t> </a:t>
            </a:r>
            <a:r>
              <a:rPr lang="en-US" sz="2400" dirty="0"/>
              <a:t>	</a:t>
            </a:r>
            <a:br>
              <a:rPr lang="en-US" sz="2400" dirty="0"/>
            </a:br>
            <a:r>
              <a:rPr lang="en-US" sz="2400" dirty="0"/>
              <a:t>-&gt; </a:t>
            </a:r>
            <a:r>
              <a:rPr lang="en-US" sz="2400" b="1" dirty="0">
                <a:solidFill>
                  <a:srgbClr val="00B050"/>
                </a:solidFill>
              </a:rPr>
              <a:t>integrated</a:t>
            </a:r>
            <a:r>
              <a:rPr lang="en-US" sz="2400" dirty="0"/>
              <a:t> (no extra cable) in </a:t>
            </a:r>
            <a:r>
              <a:rPr lang="en-US" sz="2400" b="1" dirty="0"/>
              <a:t>J-Link-OB</a:t>
            </a:r>
            <a:r>
              <a:rPr lang="en-US" sz="2400" dirty="0"/>
              <a:t> (J24) 	&amp;&amp; Jumper J25=</a:t>
            </a:r>
            <a:r>
              <a:rPr lang="en-US" sz="2400" b="1" dirty="0">
                <a:solidFill>
                  <a:srgbClr val="00B050"/>
                </a:solidFill>
              </a:rPr>
              <a:t>open</a:t>
            </a:r>
          </a:p>
          <a:p>
            <a:pPr marL="533400" lvl="1" indent="-196850">
              <a:tabLst>
                <a:tab pos="2514600" algn="l"/>
                <a:tab pos="8256588" algn="l"/>
              </a:tabLst>
            </a:pPr>
            <a:r>
              <a:rPr lang="en-US" sz="2400" dirty="0"/>
              <a:t>use </a:t>
            </a:r>
            <a:r>
              <a:rPr lang="en-US" sz="2400" b="1" dirty="0"/>
              <a:t>external</a:t>
            </a:r>
            <a:r>
              <a:rPr lang="en-US" sz="2400" dirty="0"/>
              <a:t> </a:t>
            </a:r>
            <a:r>
              <a:rPr lang="en-US" sz="2400" b="1" dirty="0" err="1"/>
              <a:t>vCOM</a:t>
            </a:r>
            <a:r>
              <a:rPr lang="en-US" sz="2400" dirty="0"/>
              <a:t>	</a:t>
            </a:r>
            <a:br>
              <a:rPr lang="en-US" sz="2400" dirty="0"/>
            </a:br>
            <a:r>
              <a:rPr lang="en-US" sz="2400" dirty="0"/>
              <a:t>-&gt; </a:t>
            </a:r>
            <a:r>
              <a:rPr lang="en-US" sz="2400" b="1" dirty="0">
                <a:solidFill>
                  <a:srgbClr val="0070C0"/>
                </a:solidFill>
              </a:rPr>
              <a:t>extra</a:t>
            </a:r>
            <a:r>
              <a:rPr lang="en-US" sz="2400" dirty="0"/>
              <a:t> usb2uart-bridge (eg: FTDI_3v3) on connector </a:t>
            </a:r>
            <a:r>
              <a:rPr lang="en-US" sz="2400" b="1" dirty="0"/>
              <a:t>DEBUG</a:t>
            </a:r>
            <a:r>
              <a:rPr lang="en-US" sz="2400" dirty="0"/>
              <a:t>	&amp;&amp; Jumper J25=</a:t>
            </a:r>
            <a:r>
              <a:rPr lang="en-US" sz="2400" b="1" dirty="0">
                <a:solidFill>
                  <a:srgbClr val="0070C0"/>
                </a:solidFill>
              </a:rPr>
              <a:t>closed</a:t>
            </a:r>
          </a:p>
          <a:p>
            <a:r>
              <a:rPr lang="en-US" sz="2400" b="0" dirty="0"/>
              <a:t>target power</a:t>
            </a:r>
          </a:p>
          <a:p>
            <a:pPr lvl="1">
              <a:tabLst>
                <a:tab pos="5207000" algn="l"/>
              </a:tabLst>
            </a:pPr>
            <a:r>
              <a:rPr lang="en-US" sz="2400" dirty="0"/>
              <a:t>power: on USBA-connector</a:t>
            </a:r>
          </a:p>
          <a:p>
            <a:pPr marL="301752" lvl="1" indent="0">
              <a:buNone/>
              <a:tabLst>
                <a:tab pos="5207000" algn="l"/>
              </a:tabLst>
            </a:pPr>
            <a:endParaRPr lang="en-US" sz="1900" dirty="0"/>
          </a:p>
          <a:p>
            <a:pPr marL="0" indent="0">
              <a:buNone/>
              <a:tabLst>
                <a:tab pos="5207000" algn="l"/>
              </a:tabLst>
            </a:pPr>
            <a:r>
              <a:rPr lang="en-US" sz="2400" b="0" dirty="0"/>
              <a:t>Obviously different for each MPU-board BUT tested with </a:t>
            </a:r>
          </a:p>
          <a:p>
            <a:pPr lvl="1">
              <a:tabLst>
                <a:tab pos="2238375" algn="l"/>
                <a:tab pos="5207000" algn="l"/>
              </a:tabLst>
            </a:pPr>
            <a:r>
              <a:rPr lang="en-US" sz="2400" b="0" dirty="0"/>
              <a:t>SOM-EK 	-&gt;</a:t>
            </a:r>
            <a:r>
              <a:rPr lang="en-US" sz="2400" b="0" dirty="0" err="1"/>
              <a:t>onboardEDBG</a:t>
            </a:r>
            <a:r>
              <a:rPr lang="en-US" sz="2400" b="0" dirty="0"/>
              <a:t> provides </a:t>
            </a:r>
            <a:r>
              <a:rPr lang="en-US" sz="2400" b="0" dirty="0" err="1"/>
              <a:t>dbg</a:t>
            </a:r>
            <a:r>
              <a:rPr lang="en-US" sz="2400" b="0" dirty="0"/>
              <a:t>, </a:t>
            </a:r>
            <a:r>
              <a:rPr lang="en-US" sz="2400" b="0" dirty="0" err="1"/>
              <a:t>vCOM</a:t>
            </a:r>
            <a:r>
              <a:rPr lang="en-US" sz="2400" b="0" dirty="0"/>
              <a:t> and power -&gt; one </a:t>
            </a:r>
            <a:r>
              <a:rPr lang="en-US" sz="2400" b="0" dirty="0" err="1"/>
              <a:t>microUSB</a:t>
            </a:r>
            <a:r>
              <a:rPr lang="en-US" sz="2400" b="0" dirty="0"/>
              <a:t>-connection</a:t>
            </a:r>
          </a:p>
          <a:p>
            <a:pPr lvl="1">
              <a:tabLst>
                <a:tab pos="2238375" algn="l"/>
                <a:tab pos="5207000" algn="l"/>
              </a:tabLst>
            </a:pPr>
            <a:r>
              <a:rPr lang="en-US" sz="2400" b="0" dirty="0"/>
              <a:t>WLSOM-EK	-&gt;usb1 only provides power, need FTDI for </a:t>
            </a:r>
            <a:r>
              <a:rPr lang="en-US" sz="2400" b="0" dirty="0" err="1"/>
              <a:t>vCOM</a:t>
            </a:r>
            <a:r>
              <a:rPr lang="en-US" sz="2400" b="0" dirty="0"/>
              <a:t> and external debugger</a:t>
            </a:r>
          </a:p>
          <a:p>
            <a:pPr lvl="1">
              <a:tabLst>
                <a:tab pos="2238375" algn="l"/>
                <a:tab pos="5207000" algn="l"/>
              </a:tabLst>
            </a:pPr>
            <a:r>
              <a:rPr lang="en-US" sz="2400" dirty="0"/>
              <a:t>SAM9x60-</a:t>
            </a:r>
            <a:r>
              <a:rPr lang="en-US" sz="2400" b="1" dirty="0">
                <a:solidFill>
                  <a:srgbClr val="FF0000"/>
                </a:solidFill>
              </a:rPr>
              <a:t>EK</a:t>
            </a:r>
            <a:r>
              <a:rPr lang="en-US" sz="2400" dirty="0"/>
              <a:t>	-&gt;</a:t>
            </a:r>
            <a:r>
              <a:rPr lang="en-US" sz="2400" dirty="0" err="1"/>
              <a:t>onboardEDBG</a:t>
            </a:r>
            <a:r>
              <a:rPr lang="en-US" sz="2400" dirty="0"/>
              <a:t> and </a:t>
            </a:r>
            <a:r>
              <a:rPr lang="en-US" sz="2400" dirty="0" err="1"/>
              <a:t>vCOM</a:t>
            </a:r>
            <a:r>
              <a:rPr lang="en-US" sz="2400" dirty="0"/>
              <a:t> on usb1 and power on usb2</a:t>
            </a:r>
          </a:p>
          <a:p>
            <a:pPr lvl="1">
              <a:tabLst>
                <a:tab pos="2238375" algn="l"/>
                <a:tab pos="5207000" algn="l"/>
              </a:tabLst>
            </a:pPr>
            <a:r>
              <a:rPr lang="en-US" sz="2400" b="0" dirty="0"/>
              <a:t>SAM9x60-</a:t>
            </a:r>
            <a:r>
              <a:rPr lang="en-US" sz="2400" b="1" dirty="0">
                <a:solidFill>
                  <a:srgbClr val="FF0000"/>
                </a:solidFill>
              </a:rPr>
              <a:t>cur</a:t>
            </a:r>
            <a:r>
              <a:rPr lang="en-US" sz="2400" b="0" dirty="0"/>
              <a:t>	-&gt;no </a:t>
            </a:r>
            <a:r>
              <a:rPr lang="en-US" sz="2400" b="0" dirty="0" err="1"/>
              <a:t>onboardDbg</a:t>
            </a:r>
            <a:r>
              <a:rPr lang="en-US" sz="2400" b="0" dirty="0"/>
              <a:t>, nor </a:t>
            </a:r>
            <a:r>
              <a:rPr lang="en-US" sz="2400" b="0" dirty="0" err="1"/>
              <a:t>vCOM</a:t>
            </a:r>
            <a:r>
              <a:rPr lang="en-US" sz="2400" dirty="0"/>
              <a:t>, hence need extJ32+FDTI</a:t>
            </a:r>
            <a:endParaRPr lang="en-US" sz="2400" b="0" dirty="0"/>
          </a:p>
          <a:p>
            <a:pPr lvl="1">
              <a:tabLst>
                <a:tab pos="2238375" algn="l"/>
                <a:tab pos="5207000" algn="l"/>
              </a:tabLst>
            </a:pPr>
            <a:r>
              <a:rPr lang="en-US" sz="2400" dirty="0"/>
              <a:t>SAM9x</a:t>
            </a:r>
            <a:r>
              <a:rPr lang="en-US" sz="2400" b="1" dirty="0">
                <a:solidFill>
                  <a:srgbClr val="FF0000"/>
                </a:solidFill>
              </a:rPr>
              <a:t>7</a:t>
            </a:r>
            <a:r>
              <a:rPr lang="en-US" sz="2400" dirty="0"/>
              <a:t>0-EK	-&gt;not tested yet</a:t>
            </a:r>
          </a:p>
        </p:txBody>
      </p:sp>
    </p:spTree>
    <p:extLst>
      <p:ext uri="{BB962C8B-B14F-4D97-AF65-F5344CB8AC3E}">
        <p14:creationId xmlns:p14="http://schemas.microsoft.com/office/powerpoint/2010/main" val="186215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with SAMA7G-EK</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_</a:t>
            </a:r>
            <a:endParaRPr lang="en-US" sz="1999" dirty="0"/>
          </a:p>
        </p:txBody>
      </p:sp>
      <p:pic>
        <p:nvPicPr>
          <p:cNvPr id="6" name="Picture 5">
            <a:extLst>
              <a:ext uri="{FF2B5EF4-FFF2-40B4-BE49-F238E27FC236}">
                <a16:creationId xmlns:a16="http://schemas.microsoft.com/office/drawing/2014/main" id="{6AD40594-C549-401B-89D1-3F5DD0805FBA}"/>
              </a:ext>
            </a:extLst>
          </p:cNvPr>
          <p:cNvPicPr>
            <a:picLocks noChangeAspect="1"/>
          </p:cNvPicPr>
          <p:nvPr/>
        </p:nvPicPr>
        <p:blipFill>
          <a:blip r:embed="rId3"/>
          <a:stretch>
            <a:fillRect/>
          </a:stretch>
        </p:blipFill>
        <p:spPr>
          <a:xfrm>
            <a:off x="1987125" y="968022"/>
            <a:ext cx="7246056" cy="5617728"/>
          </a:xfrm>
          <a:prstGeom prst="rect">
            <a:avLst/>
          </a:prstGeom>
        </p:spPr>
      </p:pic>
    </p:spTree>
    <p:extLst>
      <p:ext uri="{BB962C8B-B14F-4D97-AF65-F5344CB8AC3E}">
        <p14:creationId xmlns:p14="http://schemas.microsoft.com/office/powerpoint/2010/main" val="264041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SAMA7G5-EK (works)</a:t>
            </a:r>
          </a:p>
        </p:txBody>
      </p:sp>
      <p:sp>
        <p:nvSpPr>
          <p:cNvPr id="5" name="Content Placeholder 4"/>
          <p:cNvSpPr>
            <a:spLocks noGrp="1"/>
          </p:cNvSpPr>
          <p:nvPr>
            <p:ph idx="1"/>
          </p:nvPr>
        </p:nvSpPr>
        <p:spPr>
          <a:xfrm>
            <a:off x="239537" y="924761"/>
            <a:ext cx="8162341" cy="4847449"/>
          </a:xfrm>
        </p:spPr>
        <p:txBody>
          <a:bodyPr wrap="square">
            <a:spAutoFit/>
          </a:bodyPr>
          <a:lstStyle/>
          <a:p>
            <a:r>
              <a:rPr lang="en-US" sz="1800" dirty="0"/>
              <a:t>SAMA7G5-EK </a:t>
            </a:r>
            <a:r>
              <a:rPr lang="en-US" sz="1800" dirty="0" err="1"/>
              <a:t>xplained</a:t>
            </a:r>
            <a:endParaRPr lang="en-US" sz="1800" dirty="0"/>
          </a:p>
          <a:p>
            <a:pPr marL="355600" lvl="1" indent="-177800"/>
            <a:r>
              <a:rPr lang="en-US" sz="1800" dirty="0"/>
              <a:t>HW setup </a:t>
            </a:r>
          </a:p>
          <a:p>
            <a:pPr marL="648208" lvl="2" indent="-177800"/>
            <a:r>
              <a:rPr lang="en-US" dirty="0"/>
              <a:t>Jumpers !!</a:t>
            </a:r>
          </a:p>
          <a:p>
            <a:pPr marL="648208" lvl="2" indent="-177800"/>
            <a:r>
              <a:rPr lang="en-US" dirty="0" err="1"/>
              <a:t>nSTART</a:t>
            </a:r>
            <a:r>
              <a:rPr lang="en-US" dirty="0"/>
              <a:t> (=</a:t>
            </a:r>
            <a:r>
              <a:rPr lang="en-US" dirty="0" err="1"/>
              <a:t>pwr</a:t>
            </a:r>
            <a:r>
              <a:rPr lang="en-US" dirty="0"/>
              <a:t> button !)</a:t>
            </a:r>
          </a:p>
          <a:p>
            <a:pPr marL="355600" lvl="1" indent="-177800"/>
            <a:r>
              <a:rPr lang="en-US" sz="1800" dirty="0"/>
              <a:t>Prj </a:t>
            </a:r>
            <a:r>
              <a:rPr lang="en-US" sz="1800" dirty="0">
                <a:hlinkClick r:id="rId4" action="ppaction://hlinkfile"/>
              </a:rPr>
              <a:t>f2fL1_sama7ek.X</a:t>
            </a:r>
            <a:endParaRPr lang="en-US" sz="1800" dirty="0"/>
          </a:p>
          <a:p>
            <a:pPr marL="355600" lvl="1" indent="-177800"/>
            <a:r>
              <a:rPr lang="en-US" sz="1800" dirty="0"/>
              <a:t>env</a:t>
            </a:r>
          </a:p>
          <a:p>
            <a:pPr marL="648208" lvl="2" indent="-177800"/>
            <a:r>
              <a:rPr lang="en-US" dirty="0"/>
              <a:t>MPLABX-v6.05.03.6758</a:t>
            </a:r>
          </a:p>
          <a:p>
            <a:pPr marL="648208" lvl="2" indent="-177800"/>
            <a:r>
              <a:rPr lang="en-US" dirty="0"/>
              <a:t>XC32-v4.21 </a:t>
            </a:r>
          </a:p>
          <a:p>
            <a:pPr marL="648208" lvl="2" indent="-177800"/>
            <a:r>
              <a:rPr lang="en-US" dirty="0"/>
              <a:t>SAMA5D2_DFP </a:t>
            </a:r>
          </a:p>
          <a:p>
            <a:pPr marL="922528" lvl="3" indent="-177800"/>
            <a:r>
              <a:rPr lang="en-US" sz="1800" i="1" dirty="0">
                <a:solidFill>
                  <a:srgbClr val="FF0000"/>
                </a:solidFill>
              </a:rPr>
              <a:t>(CMSIS-v?? - incl in DFP??)</a:t>
            </a:r>
          </a:p>
          <a:p>
            <a:pPr marL="922528" lvl="3" indent="-177800">
              <a:tabLst>
                <a:tab pos="1887538" algn="l"/>
              </a:tabLst>
            </a:pPr>
            <a:r>
              <a:rPr lang="en-US" sz="1800" dirty="0"/>
              <a:t>DFP-v1.7.172</a:t>
            </a:r>
          </a:p>
          <a:p>
            <a:pPr marL="648208" lvl="2" indent="-177800">
              <a:tabLst>
                <a:tab pos="1887538" algn="l"/>
              </a:tabLst>
            </a:pPr>
            <a:r>
              <a:rPr lang="en-US" sz="2000" dirty="0" err="1"/>
              <a:t>Dbg</a:t>
            </a:r>
            <a:endParaRPr lang="en-US" sz="2000" dirty="0"/>
          </a:p>
          <a:p>
            <a:pPr marL="922528" lvl="3" indent="-177800">
              <a:tabLst>
                <a:tab pos="1431925" algn="l"/>
              </a:tabLst>
            </a:pPr>
            <a:r>
              <a:rPr lang="en-US" sz="1800" dirty="0" err="1"/>
              <a:t>typ</a:t>
            </a:r>
            <a:r>
              <a:rPr lang="en-US" sz="1800" dirty="0"/>
              <a:t>:	EDBG/</a:t>
            </a:r>
            <a:r>
              <a:rPr lang="en-US" sz="1800" dirty="0" err="1"/>
              <a:t>Jlink</a:t>
            </a:r>
            <a:endParaRPr lang="en-US" sz="1800" dirty="0"/>
          </a:p>
          <a:p>
            <a:pPr marL="922528" lvl="3" indent="-177800">
              <a:tabLst>
                <a:tab pos="1431925" algn="l"/>
              </a:tabLst>
            </a:pPr>
            <a:r>
              <a:rPr lang="en-US" sz="1800" dirty="0"/>
              <a:t>IF:	SWD &amp; JTAG (both work!!)</a:t>
            </a:r>
          </a:p>
          <a:p>
            <a:pPr marL="922528" lvl="3" indent="-177800">
              <a:tabLst>
                <a:tab pos="1431925" algn="l"/>
              </a:tabLst>
            </a:pPr>
            <a:r>
              <a:rPr lang="en-US" sz="1800" dirty="0"/>
              <a:t>speed: 4MHz</a:t>
            </a:r>
          </a:p>
        </p:txBody>
      </p:sp>
      <p:pic>
        <p:nvPicPr>
          <p:cNvPr id="2" name="Picture 1">
            <a:extLst>
              <a:ext uri="{FF2B5EF4-FFF2-40B4-BE49-F238E27FC236}">
                <a16:creationId xmlns:a16="http://schemas.microsoft.com/office/drawing/2014/main" id="{4DEE604D-EFBF-60AB-2E45-BA134E0DA584}"/>
              </a:ext>
            </a:extLst>
          </p:cNvPr>
          <p:cNvPicPr>
            <a:picLocks noChangeAspect="1"/>
          </p:cNvPicPr>
          <p:nvPr/>
        </p:nvPicPr>
        <p:blipFill>
          <a:blip r:embed="rId5"/>
          <a:stretch>
            <a:fillRect/>
          </a:stretch>
        </p:blipFill>
        <p:spPr>
          <a:xfrm>
            <a:off x="4819050" y="862841"/>
            <a:ext cx="5915212" cy="4585949"/>
          </a:xfrm>
          <a:prstGeom prst="rect">
            <a:avLst/>
          </a:prstGeom>
          <a:ln>
            <a:solidFill>
              <a:schemeClr val="tx1"/>
            </a:solidFill>
          </a:ln>
        </p:spPr>
      </p:pic>
      <p:pic>
        <p:nvPicPr>
          <p:cNvPr id="3" name="Picture 2">
            <a:extLst>
              <a:ext uri="{FF2B5EF4-FFF2-40B4-BE49-F238E27FC236}">
                <a16:creationId xmlns:a16="http://schemas.microsoft.com/office/drawing/2014/main" id="{3BB54852-CD85-9F1B-88CC-CCDF2D975285}"/>
              </a:ext>
            </a:extLst>
          </p:cNvPr>
          <p:cNvPicPr>
            <a:picLocks noChangeAspect="1"/>
          </p:cNvPicPr>
          <p:nvPr/>
        </p:nvPicPr>
        <p:blipFill>
          <a:blip r:embed="rId6"/>
          <a:stretch>
            <a:fillRect/>
          </a:stretch>
        </p:blipFill>
        <p:spPr>
          <a:xfrm>
            <a:off x="6800313" y="5202426"/>
            <a:ext cx="5388512" cy="1263408"/>
          </a:xfrm>
          <a:prstGeom prst="rect">
            <a:avLst/>
          </a:prstGeom>
          <a:ln>
            <a:solidFill>
              <a:schemeClr val="tx1"/>
            </a:solidFill>
          </a:ln>
        </p:spPr>
      </p:pic>
      <p:pic>
        <p:nvPicPr>
          <p:cNvPr id="8" name="Picture 7">
            <a:extLst>
              <a:ext uri="{FF2B5EF4-FFF2-40B4-BE49-F238E27FC236}">
                <a16:creationId xmlns:a16="http://schemas.microsoft.com/office/drawing/2014/main" id="{C6E206AE-68BB-4CE1-5FCC-9B291D572597}"/>
              </a:ext>
            </a:extLst>
          </p:cNvPr>
          <p:cNvPicPr>
            <a:picLocks noChangeAspect="1"/>
          </p:cNvPicPr>
          <p:nvPr/>
        </p:nvPicPr>
        <p:blipFill>
          <a:blip r:embed="rId7"/>
          <a:stretch>
            <a:fillRect/>
          </a:stretch>
        </p:blipFill>
        <p:spPr>
          <a:xfrm>
            <a:off x="2541851" y="5510710"/>
            <a:ext cx="3852155" cy="1263408"/>
          </a:xfrm>
          <a:prstGeom prst="rect">
            <a:avLst/>
          </a:prstGeom>
          <a:ln>
            <a:solidFill>
              <a:schemeClr val="tx1"/>
            </a:solidFill>
          </a:ln>
        </p:spPr>
      </p:pic>
    </p:spTree>
    <p:custDataLst>
      <p:tags r:id="rId1"/>
    </p:custDataLst>
    <p:extLst>
      <p:ext uri="{BB962C8B-B14F-4D97-AF65-F5344CB8AC3E}">
        <p14:creationId xmlns:p14="http://schemas.microsoft.com/office/powerpoint/2010/main" val="311248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tx1"/>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1691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a:t>
            </a:r>
            <a:r>
              <a:rPr lang="en-US" dirty="0" err="1"/>
              <a:t>xplained</a:t>
            </a:r>
            <a:r>
              <a:rPr lang="en-US" dirty="0"/>
              <a:t> (-)</a:t>
            </a:r>
          </a:p>
        </p:txBody>
      </p:sp>
      <p:sp>
        <p:nvSpPr>
          <p:cNvPr id="5" name="Content Placeholder 4"/>
          <p:cNvSpPr>
            <a:spLocks noGrp="1"/>
          </p:cNvSpPr>
          <p:nvPr>
            <p:ph idx="1"/>
          </p:nvPr>
        </p:nvSpPr>
        <p:spPr>
          <a:xfrm>
            <a:off x="239537" y="924761"/>
            <a:ext cx="10997721" cy="4685866"/>
          </a:xfrm>
        </p:spPr>
        <p:txBody>
          <a:bodyPr wrap="square">
            <a:spAutoFit/>
          </a:bodyPr>
          <a:lstStyle/>
          <a:p>
            <a:r>
              <a:rPr lang="en-US" sz="2400" dirty="0"/>
              <a:t>SAMA5D2* </a:t>
            </a:r>
            <a:r>
              <a:rPr lang="en-US" sz="2400" dirty="0" err="1"/>
              <a:t>xplained</a:t>
            </a:r>
            <a:endParaRPr lang="en-US" sz="2400"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err="1">
                <a:hlinkClick r:id="rId4" action="ppaction://hlinkfile"/>
              </a:rPr>
              <a:t>tc_timer_mode-somek</a:t>
            </a:r>
            <a:endParaRPr lang="en-US" dirty="0"/>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SAMA5D2_DFP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2150859"/>
            <a:ext cx="4779451" cy="2862322"/>
          </a:xfrm>
          <a:prstGeom prst="rect">
            <a:avLst/>
          </a:prstGeom>
          <a:noFill/>
        </p:spPr>
        <p:txBody>
          <a:bodyPr wrap="square" rtlCol="0">
            <a:spAutoFit/>
          </a:bodyPr>
          <a:lstStyle/>
          <a:p>
            <a:pPr algn="ctr"/>
            <a:r>
              <a:rPr lang="de-DE" sz="6000" dirty="0">
                <a:solidFill>
                  <a:srgbClr val="FF0000"/>
                </a:solidFill>
              </a:rPr>
              <a:t>tested before, but not with latest setup</a:t>
            </a:r>
          </a:p>
        </p:txBody>
      </p:sp>
      <p:sp>
        <p:nvSpPr>
          <p:cNvPr id="2" name="TextBox 1">
            <a:extLst>
              <a:ext uri="{FF2B5EF4-FFF2-40B4-BE49-F238E27FC236}">
                <a16:creationId xmlns:a16="http://schemas.microsoft.com/office/drawing/2014/main" id="{DE495692-AF28-2D5B-929F-5C3E2E7A8755}"/>
              </a:ext>
            </a:extLst>
          </p:cNvPr>
          <p:cNvSpPr txBox="1"/>
          <p:nvPr/>
        </p:nvSpPr>
        <p:spPr>
          <a:xfrm>
            <a:off x="11601972" y="-25517"/>
            <a:ext cx="586853" cy="276999"/>
          </a:xfrm>
          <a:prstGeom prst="rect">
            <a:avLst/>
          </a:prstGeom>
          <a:noFill/>
        </p:spPr>
        <p:txBody>
          <a:bodyPr wrap="square" rtlCol="0">
            <a:spAutoFit/>
          </a:bodyPr>
          <a:lstStyle/>
          <a:p>
            <a:r>
              <a:rPr lang="de-DE" sz="1200" dirty="0"/>
              <a:t>1-20m</a:t>
            </a:r>
          </a:p>
        </p:txBody>
      </p:sp>
    </p:spTree>
    <p:custDataLst>
      <p:tags r:id="rId1"/>
    </p:custDataLst>
    <p:extLst>
      <p:ext uri="{BB962C8B-B14F-4D97-AF65-F5344CB8AC3E}">
        <p14:creationId xmlns:p14="http://schemas.microsoft.com/office/powerpoint/2010/main" val="402024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tx1"/>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30063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SOM-EK (works)</a:t>
            </a:r>
          </a:p>
        </p:txBody>
      </p:sp>
      <p:sp>
        <p:nvSpPr>
          <p:cNvPr id="5" name="Content Placeholder 4"/>
          <p:cNvSpPr>
            <a:spLocks noGrp="1"/>
          </p:cNvSpPr>
          <p:nvPr>
            <p:ph idx="1"/>
          </p:nvPr>
        </p:nvSpPr>
        <p:spPr>
          <a:xfrm>
            <a:off x="239537" y="924761"/>
            <a:ext cx="10997721" cy="5801556"/>
          </a:xfrm>
        </p:spPr>
        <p:txBody>
          <a:bodyPr wrap="square">
            <a:spAutoFit/>
          </a:bodyPr>
          <a:lstStyle/>
          <a:p>
            <a:r>
              <a:rPr lang="en-US" sz="2400" dirty="0"/>
              <a:t>SAMA5D2* SOM-EK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tc_timer_mode-somek</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SAMA5D2_DFP (CMSIS-v5.8.0)</a:t>
            </a:r>
          </a:p>
          <a:p>
            <a:pPr marL="922528" lvl="3" indent="-177800">
              <a:tabLst>
                <a:tab pos="1887538" algn="l"/>
              </a:tabLst>
            </a:pPr>
            <a:r>
              <a:rPr lang="en-US" sz="2000" dirty="0"/>
              <a:t>v1.7.91	works</a:t>
            </a:r>
          </a:p>
          <a:p>
            <a:pPr marL="922528" lvl="3" indent="-177800">
              <a:tabLst>
                <a:tab pos="1887538" algn="l"/>
              </a:tabLst>
            </a:pPr>
            <a:r>
              <a:rPr lang="en-US" sz="2000" dirty="0">
                <a:solidFill>
                  <a:srgbClr val="FF0000"/>
                </a:solidFill>
              </a:rPr>
              <a:t>v1.9.108 (latest) crashes !!</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6" name="Picture 5">
            <a:extLst>
              <a:ext uri="{FF2B5EF4-FFF2-40B4-BE49-F238E27FC236}">
                <a16:creationId xmlns:a16="http://schemas.microsoft.com/office/drawing/2014/main" id="{2DC9065A-8E26-928F-BA31-048F0C230805}"/>
              </a:ext>
            </a:extLst>
          </p:cNvPr>
          <p:cNvPicPr>
            <a:picLocks noChangeAspect="1"/>
          </p:cNvPicPr>
          <p:nvPr/>
        </p:nvPicPr>
        <p:blipFill>
          <a:blip r:embed="rId5"/>
          <a:stretch>
            <a:fillRect/>
          </a:stretch>
        </p:blipFill>
        <p:spPr>
          <a:xfrm>
            <a:off x="4237075" y="1095149"/>
            <a:ext cx="7842841" cy="5133783"/>
          </a:xfrm>
          <a:prstGeom prst="rect">
            <a:avLst/>
          </a:prstGeom>
        </p:spPr>
      </p:pic>
    </p:spTree>
    <p:custDataLst>
      <p:tags r:id="rId1"/>
    </p:custDataLst>
    <p:extLst>
      <p:ext uri="{BB962C8B-B14F-4D97-AF65-F5344CB8AC3E}">
        <p14:creationId xmlns:p14="http://schemas.microsoft.com/office/powerpoint/2010/main" val="158758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tx1"/>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5229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 (20min)</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2069120"/>
            <a:ext cx="11354069" cy="4554674"/>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WLSOM-EK (works)</a:t>
            </a:r>
          </a:p>
        </p:txBody>
      </p:sp>
      <p:sp>
        <p:nvSpPr>
          <p:cNvPr id="5" name="Content Placeholder 4"/>
          <p:cNvSpPr>
            <a:spLocks noGrp="1"/>
          </p:cNvSpPr>
          <p:nvPr>
            <p:ph idx="1"/>
          </p:nvPr>
        </p:nvSpPr>
        <p:spPr>
          <a:xfrm>
            <a:off x="239537" y="924761"/>
            <a:ext cx="10997721" cy="5701529"/>
          </a:xfrm>
        </p:spPr>
        <p:txBody>
          <a:bodyPr wrap="square">
            <a:spAutoFit/>
          </a:bodyPr>
          <a:lstStyle/>
          <a:p>
            <a:r>
              <a:rPr lang="en-US" sz="2400" dirty="0"/>
              <a:t>SAMA5D2* WLSOM-EK</a:t>
            </a:r>
          </a:p>
          <a:p>
            <a:pPr marL="355600" lvl="1" indent="-177800"/>
            <a:r>
              <a:rPr lang="en-US" dirty="0"/>
              <a:t>HW setup </a:t>
            </a:r>
          </a:p>
          <a:p>
            <a:pPr marL="648208" lvl="2" indent="-177800"/>
            <a:r>
              <a:rPr lang="en-US" sz="2000" dirty="0"/>
              <a:t>Jumpers !!</a:t>
            </a:r>
          </a:p>
          <a:p>
            <a:pPr marL="648208" lvl="2" indent="-177800"/>
            <a:r>
              <a:rPr lang="en-US" sz="2000" dirty="0" err="1"/>
              <a:t>nSTART</a:t>
            </a:r>
            <a:r>
              <a:rPr lang="en-US" sz="2000" dirty="0"/>
              <a:t> to route pwr-2-MPU</a:t>
            </a:r>
          </a:p>
          <a:p>
            <a:pPr marL="648208" lvl="2" indent="-177800"/>
            <a:r>
              <a:rPr lang="en-US" sz="2000" dirty="0"/>
              <a:t>no EDBG, need J32</a:t>
            </a:r>
          </a:p>
          <a:p>
            <a:pPr marL="355600" lvl="1" indent="-177800"/>
            <a:r>
              <a:rPr lang="en-US" dirty="0"/>
              <a:t>Prj </a:t>
            </a:r>
            <a:r>
              <a:rPr lang="en-US" dirty="0">
                <a:hlinkClick r:id="rId4" action="ppaction://hlinkfile"/>
              </a:rPr>
              <a:t>wlsomblinky</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p>
          <a:p>
            <a:pPr marL="648208" lvl="2" indent="-177800"/>
            <a:r>
              <a:rPr lang="en-US" sz="2000" dirty="0"/>
              <a:t>SAMA5D2_DFP (cmsis-v5.8.0)</a:t>
            </a:r>
          </a:p>
          <a:p>
            <a:pPr marL="922528" lvl="3" indent="-177800">
              <a:tabLst>
                <a:tab pos="1887538" algn="l"/>
              </a:tabLst>
            </a:pPr>
            <a:r>
              <a:rPr lang="en-US" sz="2000" dirty="0"/>
              <a:t>v1.9.108	works</a:t>
            </a:r>
            <a:endParaRPr lang="en-US" sz="2000" dirty="0">
              <a:solidFill>
                <a:srgbClr val="FF0000"/>
              </a:solidFill>
            </a:endParaRPr>
          </a:p>
          <a:p>
            <a:pPr marL="922528" lvl="3" indent="-177800">
              <a:tabLst>
                <a:tab pos="1887538" algn="l"/>
              </a:tabLst>
            </a:pPr>
            <a:r>
              <a:rPr lang="en-US" sz="2000" dirty="0" err="1"/>
              <a:t>dbgComIF</a:t>
            </a:r>
            <a:r>
              <a:rPr lang="en-US" sz="2000" dirty="0"/>
              <a:t> 4w-JTAG</a:t>
            </a:r>
          </a:p>
          <a:p>
            <a:pPr marL="922528" lvl="3" indent="-177800">
              <a:tabLst>
                <a:tab pos="1887538" algn="l"/>
              </a:tabLst>
            </a:pPr>
            <a:endParaRPr lang="en-US" sz="2000" dirty="0"/>
          </a:p>
          <a:p>
            <a:pPr marL="922528" lvl="3" indent="-177800">
              <a:tabLst>
                <a:tab pos="1887538" algn="l"/>
              </a:tabLst>
            </a:pPr>
            <a:endParaRPr lang="en-US" sz="2000" dirty="0"/>
          </a:p>
          <a:p>
            <a:pPr marL="355600" lvl="2" indent="-355600">
              <a:spcBef>
                <a:spcPts val="1200"/>
              </a:spcBef>
              <a:buNone/>
            </a:pPr>
            <a:r>
              <a:rPr lang="en-US" dirty="0"/>
              <a:t>-&gt;so once you have a working environment note down versions and </a:t>
            </a:r>
            <a:br>
              <a:rPr lang="en-US" dirty="0"/>
            </a:br>
            <a:r>
              <a:rPr lang="en-US" dirty="0"/>
              <a:t>picture of setup (which connections and jumpers are needed !)</a:t>
            </a:r>
          </a:p>
        </p:txBody>
      </p:sp>
      <p:pic>
        <p:nvPicPr>
          <p:cNvPr id="11" name="Picture 10">
            <a:extLst>
              <a:ext uri="{FF2B5EF4-FFF2-40B4-BE49-F238E27FC236}">
                <a16:creationId xmlns:a16="http://schemas.microsoft.com/office/drawing/2014/main" id="{3B03AE77-DF90-D30C-463F-FD6075B9793E}"/>
              </a:ext>
            </a:extLst>
          </p:cNvPr>
          <p:cNvPicPr>
            <a:picLocks noChangeAspect="1"/>
          </p:cNvPicPr>
          <p:nvPr/>
        </p:nvPicPr>
        <p:blipFill>
          <a:blip r:embed="rId5"/>
          <a:stretch>
            <a:fillRect/>
          </a:stretch>
        </p:blipFill>
        <p:spPr>
          <a:xfrm>
            <a:off x="4191718" y="924761"/>
            <a:ext cx="6745456" cy="4717882"/>
          </a:xfrm>
          <a:prstGeom prst="rect">
            <a:avLst/>
          </a:prstGeom>
        </p:spPr>
      </p:pic>
      <p:pic>
        <p:nvPicPr>
          <p:cNvPr id="8" name="Picture 7">
            <a:extLst>
              <a:ext uri="{FF2B5EF4-FFF2-40B4-BE49-F238E27FC236}">
                <a16:creationId xmlns:a16="http://schemas.microsoft.com/office/drawing/2014/main" id="{1D274D10-90DB-2168-C4F9-EC83A26EAE69}"/>
              </a:ext>
            </a:extLst>
          </p:cNvPr>
          <p:cNvPicPr>
            <a:picLocks noChangeAspect="1"/>
          </p:cNvPicPr>
          <p:nvPr/>
        </p:nvPicPr>
        <p:blipFill>
          <a:blip r:embed="rId6"/>
          <a:stretch>
            <a:fillRect/>
          </a:stretch>
        </p:blipFill>
        <p:spPr>
          <a:xfrm>
            <a:off x="8903991" y="4212183"/>
            <a:ext cx="2962170" cy="2057383"/>
          </a:xfrm>
          <a:prstGeom prst="rect">
            <a:avLst/>
          </a:prstGeom>
        </p:spPr>
      </p:pic>
    </p:spTree>
    <p:custDataLst>
      <p:tags r:id="rId1"/>
    </p:custDataLst>
    <p:extLst>
      <p:ext uri="{BB962C8B-B14F-4D97-AF65-F5344CB8AC3E}">
        <p14:creationId xmlns:p14="http://schemas.microsoft.com/office/powerpoint/2010/main" val="376465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575235"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Gen4-tools</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ICD4 </a:t>
            </a:r>
            <a:r>
              <a:rPr lang="en-US" sz="1800" b="0" i="1" dirty="0">
                <a:solidFill>
                  <a:srgbClr val="00B050"/>
                </a:solidFill>
              </a:rPr>
              <a:t>-&gt; works </a:t>
            </a:r>
          </a:p>
          <a:p>
            <a:pPr marL="355600" lvl="1" indent="-177800"/>
            <a:r>
              <a:rPr lang="en-US" sz="1800" dirty="0"/>
              <a:t>TP-v1.13.1671</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 </a:t>
            </a:r>
            <a:br>
              <a:rPr lang="en-US" dirty="0"/>
            </a:br>
            <a:r>
              <a:rPr lang="en-US" dirty="0"/>
              <a:t>versions and picture of setup (connections, jumpers)</a:t>
            </a:r>
          </a:p>
        </p:txBody>
      </p:sp>
      <p:pic>
        <p:nvPicPr>
          <p:cNvPr id="7" name="Picture 6">
            <a:extLst>
              <a:ext uri="{FF2B5EF4-FFF2-40B4-BE49-F238E27FC236}">
                <a16:creationId xmlns:a16="http://schemas.microsoft.com/office/drawing/2014/main" id="{CB77FE5B-FC43-F05D-2EB4-A604FC93625B}"/>
              </a:ext>
            </a:extLst>
          </p:cNvPr>
          <p:cNvPicPr>
            <a:picLocks noChangeAspect="1"/>
          </p:cNvPicPr>
          <p:nvPr/>
        </p:nvPicPr>
        <p:blipFill>
          <a:blip r:embed="rId5"/>
          <a:stretch>
            <a:fillRect/>
          </a:stretch>
        </p:blipFill>
        <p:spPr>
          <a:xfrm rot="5400000">
            <a:off x="5441264" y="-290976"/>
            <a:ext cx="5026705" cy="7421726"/>
          </a:xfrm>
          <a:prstGeom prst="rect">
            <a:avLst/>
          </a:prstGeom>
        </p:spPr>
      </p:pic>
      <p:sp>
        <p:nvSpPr>
          <p:cNvPr id="2" name="TextBox 1">
            <a:extLst>
              <a:ext uri="{FF2B5EF4-FFF2-40B4-BE49-F238E27FC236}">
                <a16:creationId xmlns:a16="http://schemas.microsoft.com/office/drawing/2014/main" id="{A6ECCC7C-D60D-FF4C-AF15-B3786B0B3319}"/>
              </a:ext>
            </a:extLst>
          </p:cNvPr>
          <p:cNvSpPr txBox="1"/>
          <p:nvPr/>
        </p:nvSpPr>
        <p:spPr>
          <a:xfrm rot="991883">
            <a:off x="8252519" y="2438108"/>
            <a:ext cx="3676371" cy="1200329"/>
          </a:xfrm>
          <a:prstGeom prst="rect">
            <a:avLst/>
          </a:prstGeom>
          <a:solidFill>
            <a:schemeClr val="bg1"/>
          </a:solidFill>
        </p:spPr>
        <p:txBody>
          <a:bodyPr wrap="square" rtlCol="0">
            <a:spAutoFit/>
          </a:bodyPr>
          <a:lstStyle/>
          <a:p>
            <a:pPr algn="ctr"/>
            <a:r>
              <a:rPr lang="de-DE" dirty="0">
                <a:solidFill>
                  <a:srgbClr val="0070C0"/>
                </a:solidFill>
              </a:rPr>
              <a:t>we'll learn later how to find out which Dbg is supported for your MPU-HW</a:t>
            </a:r>
          </a:p>
        </p:txBody>
      </p:sp>
    </p:spTree>
    <p:custDataLst>
      <p:tags r:id="rId1"/>
    </p:custDataLst>
    <p:extLst>
      <p:ext uri="{BB962C8B-B14F-4D97-AF65-F5344CB8AC3E}">
        <p14:creationId xmlns:p14="http://schemas.microsoft.com/office/powerpoint/2010/main" val="6926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416209"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0997721" cy="1231074"/>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b="0" dirty="0"/>
              <a:t>(!works!)</a:t>
            </a:r>
            <a:endParaRPr lang="en-US" sz="1800" dirty="0"/>
          </a:p>
        </p:txBody>
      </p:sp>
      <p:pic>
        <p:nvPicPr>
          <p:cNvPr id="10" name="Picture 9">
            <a:extLst>
              <a:ext uri="{FF2B5EF4-FFF2-40B4-BE49-F238E27FC236}">
                <a16:creationId xmlns:a16="http://schemas.microsoft.com/office/drawing/2014/main" id="{A5C9AAB6-E741-BB18-33B0-3CE30C9EFF0D}"/>
              </a:ext>
            </a:extLst>
          </p:cNvPr>
          <p:cNvPicPr>
            <a:picLocks noChangeAspect="1"/>
          </p:cNvPicPr>
          <p:nvPr/>
        </p:nvPicPr>
        <p:blipFill>
          <a:blip r:embed="rId4"/>
          <a:stretch>
            <a:fillRect/>
          </a:stretch>
        </p:blipFill>
        <p:spPr>
          <a:xfrm>
            <a:off x="1810918" y="800921"/>
            <a:ext cx="9718473" cy="5889043"/>
          </a:xfrm>
          <a:prstGeom prst="rect">
            <a:avLst/>
          </a:prstGeom>
        </p:spPr>
      </p:pic>
    </p:spTree>
    <p:custDataLst>
      <p:tags r:id="rId1"/>
    </p:custDataLst>
    <p:extLst>
      <p:ext uri="{BB962C8B-B14F-4D97-AF65-F5344CB8AC3E}">
        <p14:creationId xmlns:p14="http://schemas.microsoft.com/office/powerpoint/2010/main" val="135572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6"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 next slide</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Pickit4 </a:t>
            </a:r>
            <a:r>
              <a:rPr lang="en-US" sz="1800" b="0" i="1" dirty="0">
                <a:solidFill>
                  <a:srgbClr val="00B050"/>
                </a:solidFill>
              </a:rPr>
              <a:t>-&gt; works </a:t>
            </a:r>
          </a:p>
          <a:p>
            <a:pPr marL="355600" lvl="1" indent="-177800"/>
            <a:r>
              <a:rPr lang="en-US" sz="1800" dirty="0"/>
              <a:t>TP-v1.15.1682</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a:t>
            </a:r>
            <a:br>
              <a:rPr lang="en-US" dirty="0"/>
            </a:br>
            <a:r>
              <a:rPr lang="en-US" dirty="0"/>
              <a:t> versions and picture of setup (connections, jumpers)</a:t>
            </a:r>
          </a:p>
        </p:txBody>
      </p:sp>
      <p:pic>
        <p:nvPicPr>
          <p:cNvPr id="10" name="Picture 9">
            <a:extLst>
              <a:ext uri="{FF2B5EF4-FFF2-40B4-BE49-F238E27FC236}">
                <a16:creationId xmlns:a16="http://schemas.microsoft.com/office/drawing/2014/main" id="{C067F933-55BC-1E37-3C40-C4B55A2B6F7C}"/>
              </a:ext>
            </a:extLst>
          </p:cNvPr>
          <p:cNvPicPr>
            <a:picLocks noChangeAspect="1"/>
          </p:cNvPicPr>
          <p:nvPr/>
        </p:nvPicPr>
        <p:blipFill>
          <a:blip r:embed="rId5"/>
          <a:stretch>
            <a:fillRect/>
          </a:stretch>
        </p:blipFill>
        <p:spPr>
          <a:xfrm rot="5400000">
            <a:off x="5967220" y="-369779"/>
            <a:ext cx="4372197" cy="7715299"/>
          </a:xfrm>
          <a:prstGeom prst="rect">
            <a:avLst/>
          </a:prstGeom>
        </p:spPr>
      </p:pic>
    </p:spTree>
    <p:custDataLst>
      <p:tags r:id="rId1"/>
    </p:custDataLst>
    <p:extLst>
      <p:ext uri="{BB962C8B-B14F-4D97-AF65-F5344CB8AC3E}">
        <p14:creationId xmlns:p14="http://schemas.microsoft.com/office/powerpoint/2010/main" val="272794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3" name="Picture 2">
            <a:extLst>
              <a:ext uri="{FF2B5EF4-FFF2-40B4-BE49-F238E27FC236}">
                <a16:creationId xmlns:a16="http://schemas.microsoft.com/office/drawing/2014/main" id="{11361C8F-F364-E1C2-A046-90FDA42EC69A}"/>
              </a:ext>
            </a:extLst>
          </p:cNvPr>
          <p:cNvPicPr>
            <a:picLocks noChangeAspect="1"/>
          </p:cNvPicPr>
          <p:nvPr/>
        </p:nvPicPr>
        <p:blipFill>
          <a:blip r:embed="rId4"/>
          <a:stretch>
            <a:fillRect/>
          </a:stretch>
        </p:blipFill>
        <p:spPr>
          <a:xfrm>
            <a:off x="2610677" y="800921"/>
            <a:ext cx="8443477" cy="5837537"/>
          </a:xfrm>
          <a:prstGeom prst="rect">
            <a:avLst/>
          </a:prstGeom>
        </p:spPr>
      </p:pic>
    </p:spTree>
    <p:custDataLst>
      <p:tags r:id="rId1"/>
    </p:custDataLst>
    <p:extLst>
      <p:ext uri="{BB962C8B-B14F-4D97-AF65-F5344CB8AC3E}">
        <p14:creationId xmlns:p14="http://schemas.microsoft.com/office/powerpoint/2010/main" val="377696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Gen5-Pickit5</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6" name="Picture 5">
            <a:extLst>
              <a:ext uri="{FF2B5EF4-FFF2-40B4-BE49-F238E27FC236}">
                <a16:creationId xmlns:a16="http://schemas.microsoft.com/office/drawing/2014/main" id="{87EC7470-FC39-9548-B180-EB77E1E7374C}"/>
              </a:ext>
            </a:extLst>
          </p:cNvPr>
          <p:cNvPicPr>
            <a:picLocks noChangeAspect="1"/>
          </p:cNvPicPr>
          <p:nvPr/>
        </p:nvPicPr>
        <p:blipFill>
          <a:blip r:embed="rId4"/>
          <a:stretch>
            <a:fillRect/>
          </a:stretch>
        </p:blipFill>
        <p:spPr>
          <a:xfrm>
            <a:off x="1878003" y="1351583"/>
            <a:ext cx="10197945" cy="3578226"/>
          </a:xfrm>
          <a:prstGeom prst="rect">
            <a:avLst/>
          </a:prstGeom>
        </p:spPr>
      </p:pic>
    </p:spTree>
    <p:custDataLst>
      <p:tags r:id="rId1"/>
    </p:custDataLst>
    <p:extLst>
      <p:ext uri="{BB962C8B-B14F-4D97-AF65-F5344CB8AC3E}">
        <p14:creationId xmlns:p14="http://schemas.microsoft.com/office/powerpoint/2010/main" val="91570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tx1"/>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73668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SAM9x60-EK (works)</a:t>
            </a:r>
          </a:p>
        </p:txBody>
      </p:sp>
      <p:sp>
        <p:nvSpPr>
          <p:cNvPr id="5" name="Content Placeholder 4"/>
          <p:cNvSpPr>
            <a:spLocks noGrp="1"/>
          </p:cNvSpPr>
          <p:nvPr>
            <p:ph idx="1"/>
          </p:nvPr>
        </p:nvSpPr>
        <p:spPr>
          <a:xfrm>
            <a:off x="239537" y="963895"/>
            <a:ext cx="10997721" cy="5455307"/>
          </a:xfrm>
        </p:spPr>
        <p:txBody>
          <a:bodyPr wrap="square">
            <a:spAutoFit/>
          </a:bodyPr>
          <a:lstStyle/>
          <a:p>
            <a:r>
              <a:rPr lang="en-US" sz="2400" dirty="0"/>
              <a:t>SAM9x60-EK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tc_timer_mode-sam_9x60_ek_xc32</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SAMA9x6_DFP (CMSIS-v5.8.0)</a:t>
            </a:r>
          </a:p>
          <a:p>
            <a:pPr marL="922528" lvl="3" indent="-177800">
              <a:tabLst>
                <a:tab pos="1887538" algn="l"/>
              </a:tabLst>
            </a:pPr>
            <a:r>
              <a:rPr lang="en-US" sz="2000" dirty="0"/>
              <a:t>v1.8.201 (latest) works</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7" name="Picture 6">
            <a:extLst>
              <a:ext uri="{FF2B5EF4-FFF2-40B4-BE49-F238E27FC236}">
                <a16:creationId xmlns:a16="http://schemas.microsoft.com/office/drawing/2014/main" id="{1F1F5090-812D-0988-F0BE-E73BDE04F498}"/>
              </a:ext>
            </a:extLst>
          </p:cNvPr>
          <p:cNvPicPr>
            <a:picLocks noChangeAspect="1"/>
          </p:cNvPicPr>
          <p:nvPr/>
        </p:nvPicPr>
        <p:blipFill>
          <a:blip r:embed="rId5"/>
          <a:stretch>
            <a:fillRect/>
          </a:stretch>
        </p:blipFill>
        <p:spPr>
          <a:xfrm>
            <a:off x="5260860" y="921305"/>
            <a:ext cx="6688428" cy="5015390"/>
          </a:xfrm>
          <a:prstGeom prst="rect">
            <a:avLst/>
          </a:prstGeom>
        </p:spPr>
      </p:pic>
    </p:spTree>
    <p:custDataLst>
      <p:tags r:id="rId1"/>
    </p:custDataLst>
    <p:extLst>
      <p:ext uri="{BB962C8B-B14F-4D97-AF65-F5344CB8AC3E}">
        <p14:creationId xmlns:p14="http://schemas.microsoft.com/office/powerpoint/2010/main" val="21267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b="1" dirty="0">
                <a:solidFill>
                  <a:schemeClr val="tx1"/>
                </a:solidFill>
              </a:rPr>
              <a:t>SAM9x60-EK (focus for this session - rest hidden slides)</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66912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SAM9x60-curiosity (-)</a:t>
            </a:r>
          </a:p>
        </p:txBody>
      </p:sp>
      <p:sp>
        <p:nvSpPr>
          <p:cNvPr id="5" name="Content Placeholder 4"/>
          <p:cNvSpPr>
            <a:spLocks noGrp="1"/>
          </p:cNvSpPr>
          <p:nvPr>
            <p:ph idx="1"/>
          </p:nvPr>
        </p:nvSpPr>
        <p:spPr>
          <a:xfrm>
            <a:off x="239537" y="924761"/>
            <a:ext cx="10997721" cy="4647394"/>
          </a:xfrm>
        </p:spPr>
        <p:txBody>
          <a:bodyPr wrap="square">
            <a:spAutoFit/>
          </a:bodyPr>
          <a:lstStyle/>
          <a:p>
            <a:r>
              <a:rPr lang="en-US" sz="2400" dirty="0"/>
              <a:t>SAMA9x60 curiosity</a:t>
            </a:r>
          </a:p>
          <a:p>
            <a:pPr marL="355600" lvl="1" indent="-177800"/>
            <a:r>
              <a:rPr lang="en-US" dirty="0"/>
              <a:t>HW setup ( </a:t>
            </a:r>
            <a:r>
              <a:rPr lang="en-US" dirty="0">
                <a:hlinkClick r:id="rId4"/>
              </a:rPr>
              <a:t>EV40E67A</a:t>
            </a:r>
            <a:r>
              <a:rPr lang="en-US" dirty="0"/>
              <a:t> )</a:t>
            </a:r>
          </a:p>
          <a:p>
            <a:pPr marL="648208" lvl="2" indent="-177800"/>
            <a:r>
              <a:rPr lang="en-US" sz="2000" dirty="0"/>
              <a:t>J14/15 = DBGU</a:t>
            </a:r>
          </a:p>
          <a:p>
            <a:pPr marL="648208" lvl="2" indent="-177800"/>
            <a:r>
              <a:rPr lang="en-US" sz="2000" dirty="0" err="1"/>
              <a:t>nSTART</a:t>
            </a:r>
            <a:r>
              <a:rPr lang="en-US" sz="2000" dirty="0"/>
              <a:t> (=</a:t>
            </a:r>
            <a:r>
              <a:rPr lang="en-US" sz="2000" dirty="0" err="1"/>
              <a:t>pwr</a:t>
            </a:r>
            <a:r>
              <a:rPr lang="en-US" sz="2000" dirty="0"/>
              <a:t> button)</a:t>
            </a:r>
          </a:p>
          <a:p>
            <a:pPr marL="355600" lvl="1" indent="-177800"/>
            <a:r>
              <a:rPr lang="en-US" dirty="0" err="1"/>
              <a:t>Prj</a:t>
            </a:r>
            <a:r>
              <a:rPr lang="en-US" dirty="0"/>
              <a:t>: </a:t>
            </a:r>
            <a:r>
              <a:rPr lang="en-US" dirty="0">
                <a:hlinkClick r:id="rId5" action="ppaction://hlinkfile"/>
              </a:rPr>
              <a:t>f2fL1_sam9x60new</a:t>
            </a:r>
            <a:endParaRPr lang="en-US" dirty="0"/>
          </a:p>
          <a:p>
            <a:pPr marL="355600" lvl="1" indent="-177800"/>
            <a:r>
              <a:rPr lang="en-US" dirty="0"/>
              <a:t>env</a:t>
            </a:r>
          </a:p>
          <a:p>
            <a:pPr marL="648208" lvl="2" indent="-177800"/>
            <a:r>
              <a:rPr lang="en-US" sz="2000" dirty="0"/>
              <a:t>MPLABX-v6.05 (MCC-v5.2.2)</a:t>
            </a:r>
            <a:br>
              <a:rPr lang="en-US" sz="2000" dirty="0"/>
            </a:br>
            <a:r>
              <a:rPr lang="en-US" sz="2000" dirty="0"/>
              <a:t>(with patches </a:t>
            </a:r>
            <a:r>
              <a:rPr lang="en-US" sz="2000" dirty="0" err="1"/>
              <a:t>cstartup</a:t>
            </a:r>
            <a:r>
              <a:rPr lang="en-US" sz="2000" dirty="0"/>
              <a:t>, </a:t>
            </a:r>
            <a:r>
              <a:rPr lang="en-US" sz="2000" dirty="0" err="1"/>
              <a:t>ld</a:t>
            </a:r>
            <a:r>
              <a:rPr lang="en-US" sz="2000" dirty="0"/>
              <a:t>-file, </a:t>
            </a:r>
            <a:r>
              <a:rPr lang="en-US" sz="2000" dirty="0" err="1"/>
              <a:t>ld</a:t>
            </a:r>
            <a:r>
              <a:rPr lang="en-US" sz="2000" dirty="0"/>
              <a:t>-opt !?)</a:t>
            </a:r>
          </a:p>
          <a:p>
            <a:pPr marL="648208" lvl="2" indent="-177800"/>
            <a:r>
              <a:rPr lang="en-US" sz="2000" dirty="0"/>
              <a:t>XC32-v4.21</a:t>
            </a:r>
          </a:p>
          <a:p>
            <a:pPr marL="648208" lvl="2" indent="-177800"/>
            <a:r>
              <a:rPr lang="en-US" sz="2000" dirty="0"/>
              <a:t>SAMA9x6_ DFP-v1.8.201</a:t>
            </a:r>
          </a:p>
          <a:p>
            <a:pPr marL="177800" lvl="2" indent="-177800">
              <a:spcBef>
                <a:spcPts val="1200"/>
              </a:spcBef>
              <a:buNone/>
            </a:pPr>
            <a:r>
              <a:rPr lang="en-US" sz="2000" dirty="0"/>
              <a:t>-&gt;so once you have a working environment </a:t>
            </a:r>
            <a:br>
              <a:rPr lang="en-US" sz="2000" dirty="0"/>
            </a:br>
            <a:r>
              <a:rPr lang="en-US" sz="2000" dirty="0"/>
              <a:t>note versions and picture of setup (which </a:t>
            </a:r>
            <a:br>
              <a:rPr lang="en-US" sz="2000" dirty="0"/>
            </a:br>
            <a:r>
              <a:rPr lang="en-US" sz="2000" dirty="0"/>
              <a:t>connections and jumpers are needed !)</a:t>
            </a:r>
          </a:p>
        </p:txBody>
      </p:sp>
      <p:pic>
        <p:nvPicPr>
          <p:cNvPr id="3" name="Picture 2">
            <a:extLst>
              <a:ext uri="{FF2B5EF4-FFF2-40B4-BE49-F238E27FC236}">
                <a16:creationId xmlns:a16="http://schemas.microsoft.com/office/drawing/2014/main" id="{9465DE2B-E8A2-3502-C498-D493F421E239}"/>
              </a:ext>
            </a:extLst>
          </p:cNvPr>
          <p:cNvPicPr>
            <a:picLocks noChangeAspect="1"/>
          </p:cNvPicPr>
          <p:nvPr/>
        </p:nvPicPr>
        <p:blipFill>
          <a:blip r:embed="rId6"/>
          <a:stretch>
            <a:fillRect/>
          </a:stretch>
        </p:blipFill>
        <p:spPr>
          <a:xfrm>
            <a:off x="5955623" y="3696183"/>
            <a:ext cx="5993665" cy="3088439"/>
          </a:xfrm>
          <a:prstGeom prst="rect">
            <a:avLst/>
          </a:prstGeom>
        </p:spPr>
      </p:pic>
      <p:pic>
        <p:nvPicPr>
          <p:cNvPr id="8" name="Picture 7">
            <a:extLst>
              <a:ext uri="{FF2B5EF4-FFF2-40B4-BE49-F238E27FC236}">
                <a16:creationId xmlns:a16="http://schemas.microsoft.com/office/drawing/2014/main" id="{D44F51A3-8BB8-4110-7993-8096BE574EB1}"/>
              </a:ext>
            </a:extLst>
          </p:cNvPr>
          <p:cNvPicPr>
            <a:picLocks noChangeAspect="1"/>
          </p:cNvPicPr>
          <p:nvPr/>
        </p:nvPicPr>
        <p:blipFill>
          <a:blip r:embed="rId7"/>
          <a:stretch>
            <a:fillRect/>
          </a:stretch>
        </p:blipFill>
        <p:spPr>
          <a:xfrm>
            <a:off x="6564573" y="172271"/>
            <a:ext cx="5220942" cy="3523912"/>
          </a:xfrm>
          <a:prstGeom prst="rect">
            <a:avLst/>
          </a:prstGeom>
        </p:spPr>
      </p:pic>
    </p:spTree>
    <p:custDataLst>
      <p:tags r:id="rId1"/>
    </p:custDataLst>
    <p:extLst>
      <p:ext uri="{BB962C8B-B14F-4D97-AF65-F5344CB8AC3E}">
        <p14:creationId xmlns:p14="http://schemas.microsoft.com/office/powerpoint/2010/main" val="412692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488" y="172271"/>
            <a:ext cx="9873939" cy="628650"/>
          </a:xfrm>
        </p:spPr>
        <p:txBody>
          <a:bodyPr/>
          <a:lstStyle/>
          <a:p>
            <a:r>
              <a:rPr lang="en-US" dirty="0"/>
              <a:t>1) Introduction &amp; MPU-H3-in-X flow </a:t>
            </a:r>
          </a:p>
        </p:txBody>
      </p:sp>
      <p:sp>
        <p:nvSpPr>
          <p:cNvPr id="5" name="Content Placeholder 4"/>
          <p:cNvSpPr>
            <a:spLocks noGrp="1"/>
          </p:cNvSpPr>
          <p:nvPr>
            <p:ph idx="1"/>
          </p:nvPr>
        </p:nvSpPr>
        <p:spPr>
          <a:xfrm>
            <a:off x="360219" y="1023759"/>
            <a:ext cx="11300456" cy="5570723"/>
          </a:xfrm>
        </p:spPr>
        <p:txBody>
          <a:bodyPr wrap="square">
            <a:spAutoFit/>
          </a:bodyPr>
          <a:lstStyle/>
          <a:p>
            <a:pPr>
              <a:spcBef>
                <a:spcPts val="1200"/>
              </a:spcBef>
            </a:pPr>
            <a:r>
              <a:rPr lang="en-US" sz="2400" b="0" dirty="0"/>
              <a:t>First let's see a complete flow how to debug H3-apps for MPUs in MPLABX</a:t>
            </a:r>
          </a:p>
          <a:p>
            <a:pPr>
              <a:spcBef>
                <a:spcPts val="1200"/>
              </a:spcBef>
            </a:pPr>
            <a:r>
              <a:rPr lang="en-US" sz="2400" b="0" dirty="0"/>
              <a:t>Second part is about at91, how it's used </a:t>
            </a:r>
          </a:p>
          <a:p>
            <a:pPr lvl="1">
              <a:spcBef>
                <a:spcPts val="1200"/>
              </a:spcBef>
              <a:buFont typeface="Courier New" panose="02070309020205020404" pitchFamily="49" charset="0"/>
              <a:buChar char="o"/>
            </a:pPr>
            <a:r>
              <a:rPr lang="en-US" sz="2400" b="0" dirty="0"/>
              <a:t>in the MPLABX-based MPU-debug</a:t>
            </a:r>
          </a:p>
          <a:p>
            <a:pPr lvl="1">
              <a:spcBef>
                <a:spcPts val="1200"/>
              </a:spcBef>
              <a:buFont typeface="Courier New" panose="02070309020205020404" pitchFamily="49" charset="0"/>
              <a:buChar char="o"/>
            </a:pPr>
            <a:r>
              <a:rPr lang="en-US" sz="2400" dirty="0"/>
              <a:t>in the production environment</a:t>
            </a:r>
          </a:p>
          <a:p>
            <a:pPr lvl="1">
              <a:spcBef>
                <a:spcPts val="1200"/>
              </a:spcBef>
              <a:buFont typeface="Courier New" panose="02070309020205020404" pitchFamily="49" charset="0"/>
              <a:buChar char="o"/>
            </a:pPr>
            <a:r>
              <a:rPr lang="en-US" sz="2400" b="0" dirty="0"/>
              <a:t>and, finally how to develop/debug at91 sources itself</a:t>
            </a:r>
          </a:p>
          <a:p>
            <a:pPr>
              <a:spcBef>
                <a:spcPts val="1200"/>
              </a:spcBef>
            </a:pPr>
            <a:r>
              <a:rPr lang="en-US" sz="2400" b="0" dirty="0"/>
              <a:t>Goal for this first demo:</a:t>
            </a:r>
          </a:p>
          <a:p>
            <a:pPr lvl="1">
              <a:spcBef>
                <a:spcPts val="1200"/>
              </a:spcBef>
              <a:buSzPct val="92000"/>
              <a:buFont typeface="Courier New" panose="02070309020205020404" pitchFamily="49" charset="0"/>
              <a:buChar char="o"/>
            </a:pPr>
            <a:r>
              <a:rPr lang="en-US" sz="2400" dirty="0"/>
              <a:t>Create simple H3app for SAMA7G54-EK </a:t>
            </a:r>
            <a:r>
              <a:rPr lang="en-US" sz="2400" b="1" i="1" dirty="0"/>
              <a:t>with at91.elf provided</a:t>
            </a:r>
            <a:r>
              <a:rPr lang="en-US" sz="2400" dirty="0"/>
              <a:t> </a:t>
            </a:r>
            <a:br>
              <a:rPr lang="en-US" sz="2400" dirty="0"/>
            </a:br>
            <a:r>
              <a:rPr lang="en-US" sz="2400" dirty="0"/>
              <a:t>-&gt;we'll see in part2 how to create the provided at91.elf ourselves</a:t>
            </a:r>
          </a:p>
          <a:p>
            <a:pPr lvl="1">
              <a:spcBef>
                <a:spcPts val="1200"/>
              </a:spcBef>
              <a:buSzPct val="92000"/>
              <a:buFont typeface="Courier New" panose="02070309020205020404" pitchFamily="49" charset="0"/>
              <a:buChar char="o"/>
            </a:pPr>
            <a:r>
              <a:rPr lang="en-US" sz="2400" b="0" dirty="0"/>
              <a:t>FW: LEDtoggle@1Hz + </a:t>
            </a:r>
            <a:r>
              <a:rPr lang="en-US" sz="2400" b="0" dirty="0" err="1"/>
              <a:t>UARTout</a:t>
            </a:r>
            <a:r>
              <a:rPr lang="en-US" sz="2400" b="0" dirty="0"/>
              <a:t> on console + </a:t>
            </a:r>
            <a:r>
              <a:rPr lang="en-US" sz="2400" b="0" dirty="0" err="1"/>
              <a:t>userButton</a:t>
            </a:r>
            <a:r>
              <a:rPr lang="en-US" sz="2400" b="0" dirty="0"/>
              <a:t>-press=</a:t>
            </a:r>
            <a:r>
              <a:rPr lang="en-US" sz="2400" b="0" dirty="0" err="1"/>
              <a:t>stopExecution</a:t>
            </a:r>
            <a:endParaRPr lang="en-US" sz="2400" dirty="0"/>
          </a:p>
          <a:p>
            <a:pPr lvl="1">
              <a:spcBef>
                <a:spcPts val="1200"/>
              </a:spcBef>
              <a:buSzPct val="92000"/>
              <a:buFont typeface="Courier New" panose="02070309020205020404" pitchFamily="49" charset="0"/>
              <a:buChar char="o"/>
            </a:pPr>
            <a:r>
              <a:rPr lang="en-US" sz="2400" b="0" dirty="0"/>
              <a:t>HW setup for different/all MPU-boards</a:t>
            </a:r>
          </a:p>
          <a:p>
            <a:pPr lvl="1">
              <a:spcBef>
                <a:spcPts val="1200"/>
              </a:spcBef>
              <a:buSzPct val="92000"/>
              <a:buFont typeface="Courier New" panose="02070309020205020404" pitchFamily="49" charset="0"/>
              <a:buChar char="o"/>
            </a:pPr>
            <a:r>
              <a:rPr lang="en-US" sz="2400" b="0" dirty="0"/>
              <a:t>Steps to run demo</a:t>
            </a:r>
          </a:p>
        </p:txBody>
      </p:sp>
    </p:spTree>
    <p:custDataLst>
      <p:tags r:id="rId1"/>
    </p:custDataLst>
    <p:extLst>
      <p:ext uri="{BB962C8B-B14F-4D97-AF65-F5344CB8AC3E}">
        <p14:creationId xmlns:p14="http://schemas.microsoft.com/office/powerpoint/2010/main" val="15876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tx1"/>
                </a:solidFill>
              </a:rPr>
              <a:t>SAM9x75-ddr3-EB</a:t>
            </a:r>
          </a:p>
        </p:txBody>
      </p:sp>
    </p:spTree>
    <p:custDataLst>
      <p:tags r:id="rId1"/>
    </p:custDataLst>
    <p:extLst>
      <p:ext uri="{BB962C8B-B14F-4D97-AF65-F5344CB8AC3E}">
        <p14:creationId xmlns:p14="http://schemas.microsoft.com/office/powerpoint/2010/main" val="41411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SAM9x75-EB (-)</a:t>
            </a:r>
          </a:p>
        </p:txBody>
      </p:sp>
      <p:sp>
        <p:nvSpPr>
          <p:cNvPr id="5" name="Content Placeholder 4"/>
          <p:cNvSpPr>
            <a:spLocks noGrp="1"/>
          </p:cNvSpPr>
          <p:nvPr>
            <p:ph idx="1"/>
          </p:nvPr>
        </p:nvSpPr>
        <p:spPr>
          <a:xfrm>
            <a:off x="239537" y="924761"/>
            <a:ext cx="10997721" cy="5724612"/>
          </a:xfrm>
        </p:spPr>
        <p:txBody>
          <a:bodyPr wrap="square">
            <a:spAutoFit/>
          </a:bodyPr>
          <a:lstStyle/>
          <a:p>
            <a:r>
              <a:rPr lang="en-US" sz="2400" dirty="0"/>
              <a:t>SAMA9x75 EB</a:t>
            </a:r>
          </a:p>
          <a:p>
            <a:pPr lvl="1"/>
            <a:r>
              <a:rPr lang="en-US" sz="2000" dirty="0"/>
              <a:t>SAM9x60-curiosity</a:t>
            </a:r>
          </a:p>
          <a:p>
            <a:pPr lvl="1"/>
            <a:r>
              <a:rPr lang="en-US" sz="2000" dirty="0"/>
              <a:t>SAM9x75-ddr3-EB</a:t>
            </a:r>
          </a:p>
          <a:p>
            <a:pPr marL="355600" lvl="1" indent="-177800"/>
            <a:endParaRPr lang="en-US"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SAMA9x7_DFP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3074188"/>
            <a:ext cx="4779451" cy="1015663"/>
          </a:xfrm>
          <a:prstGeom prst="rect">
            <a:avLst/>
          </a:prstGeom>
          <a:noFill/>
        </p:spPr>
        <p:txBody>
          <a:bodyPr wrap="square" rtlCol="0">
            <a:spAutoFit/>
          </a:bodyPr>
          <a:lstStyle/>
          <a:p>
            <a:pPr algn="ctr"/>
            <a:r>
              <a:rPr lang="de-DE" sz="6000" dirty="0">
                <a:solidFill>
                  <a:srgbClr val="FF0000"/>
                </a:solidFill>
              </a:rPr>
              <a:t>not tested yet</a:t>
            </a:r>
          </a:p>
        </p:txBody>
      </p:sp>
    </p:spTree>
    <p:custDataLst>
      <p:tags r:id="rId1"/>
    </p:custDataLst>
    <p:extLst>
      <p:ext uri="{BB962C8B-B14F-4D97-AF65-F5344CB8AC3E}">
        <p14:creationId xmlns:p14="http://schemas.microsoft.com/office/powerpoint/2010/main" val="11772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targets - what's the message here?</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rot="562763">
            <a:off x="1244096" y="1720027"/>
            <a:ext cx="10029501" cy="3785652"/>
          </a:xfrm>
          <a:prstGeom prst="rect">
            <a:avLst/>
          </a:prstGeom>
          <a:noFill/>
        </p:spPr>
        <p:txBody>
          <a:bodyPr wrap="square" rtlCol="0">
            <a:spAutoFit/>
          </a:bodyPr>
          <a:lstStyle/>
          <a:p>
            <a:pPr algn="ctr"/>
            <a:r>
              <a:rPr lang="de-DE" sz="4800" dirty="0">
                <a:solidFill>
                  <a:srgbClr val="0070C0"/>
                </a:solidFill>
              </a:rPr>
              <a:t>Don't trust if someone tells you </a:t>
            </a:r>
            <a:br>
              <a:rPr lang="de-DE" sz="4800" dirty="0">
                <a:solidFill>
                  <a:srgbClr val="0070C0"/>
                </a:solidFill>
              </a:rPr>
            </a:br>
            <a:r>
              <a:rPr lang="de-DE" sz="4800" dirty="0">
                <a:solidFill>
                  <a:srgbClr val="0070C0"/>
                </a:solidFill>
              </a:rPr>
              <a:t>'it works' or 'should work'</a:t>
            </a:r>
            <a:br>
              <a:rPr lang="de-DE" sz="4800" dirty="0">
                <a:solidFill>
                  <a:srgbClr val="0070C0"/>
                </a:solidFill>
              </a:rPr>
            </a:br>
            <a:r>
              <a:rPr lang="de-DE" sz="4800" dirty="0">
                <a:solidFill>
                  <a:srgbClr val="0070C0"/>
                </a:solidFill>
              </a:rPr>
              <a:t>-&gt; test yourself, verify </a:t>
            </a:r>
            <a:br>
              <a:rPr lang="de-DE" sz="4800" dirty="0">
                <a:solidFill>
                  <a:srgbClr val="0070C0"/>
                </a:solidFill>
              </a:rPr>
            </a:br>
            <a:r>
              <a:rPr lang="de-DE" sz="4800" dirty="0">
                <a:solidFill>
                  <a:srgbClr val="0070C0"/>
                </a:solidFill>
              </a:rPr>
              <a:t>AND once you've a working setup</a:t>
            </a:r>
            <a:br>
              <a:rPr lang="de-DE" sz="4800" dirty="0">
                <a:solidFill>
                  <a:srgbClr val="0070C0"/>
                </a:solidFill>
              </a:rPr>
            </a:br>
            <a:r>
              <a:rPr lang="de-DE" sz="4800" dirty="0">
                <a:solidFill>
                  <a:srgbClr val="0070C0"/>
                </a:solidFill>
              </a:rPr>
              <a:t>!!! note down versions+phy- setup !!!</a:t>
            </a:r>
          </a:p>
        </p:txBody>
      </p:sp>
    </p:spTree>
    <p:custDataLst>
      <p:tags r:id="rId1"/>
    </p:custDataLst>
    <p:extLst>
      <p:ext uri="{BB962C8B-B14F-4D97-AF65-F5344CB8AC3E}">
        <p14:creationId xmlns:p14="http://schemas.microsoft.com/office/powerpoint/2010/main" val="29369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3046988"/>
          </a:xfrm>
          <a:prstGeom prst="rect">
            <a:avLst/>
          </a:prstGeom>
          <a:noFill/>
        </p:spPr>
        <p:txBody>
          <a:bodyPr wrap="square" rtlCol="0">
            <a:spAutoFit/>
          </a:bodyPr>
          <a:lstStyle/>
          <a:p>
            <a:pPr algn="ctr"/>
            <a:r>
              <a:rPr lang="de-DE" sz="4800" dirty="0">
                <a:solidFill>
                  <a:srgbClr val="00B050"/>
                </a:solidFill>
              </a:rPr>
              <a:t>DEMO on</a:t>
            </a:r>
          </a:p>
          <a:p>
            <a:pPr algn="ctr"/>
            <a:r>
              <a:rPr lang="de-DE" sz="4800" dirty="0">
                <a:solidFill>
                  <a:srgbClr val="00B050"/>
                </a:solidFill>
              </a:rPr>
              <a:t>SAM9x60-curiosity</a:t>
            </a:r>
            <a:br>
              <a:rPr lang="de-DE" sz="4800" dirty="0">
                <a:solidFill>
                  <a:srgbClr val="00B050"/>
                </a:solidFill>
              </a:rPr>
            </a:br>
            <a:r>
              <a:rPr lang="de-DE" sz="4800" dirty="0">
                <a:solidFill>
                  <a:srgbClr val="00B050"/>
                </a:solidFill>
              </a:rPr>
              <a:t>or SAMA7G5-EK</a:t>
            </a:r>
            <a:br>
              <a:rPr lang="de-DE" sz="4800" dirty="0">
                <a:solidFill>
                  <a:srgbClr val="00B050"/>
                </a:solidFill>
              </a:rPr>
            </a:br>
            <a:r>
              <a:rPr lang="de-DE" sz="4800" dirty="0">
                <a:solidFill>
                  <a:srgbClr val="00B050"/>
                </a:solidFill>
              </a:rPr>
              <a:t>with provided at91.elf</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247795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00DD5-8324-3B91-E17C-9790A87FFE20}"/>
              </a:ext>
            </a:extLst>
          </p:cNvPr>
          <p:cNvPicPr>
            <a:picLocks noChangeAspect="1"/>
          </p:cNvPicPr>
          <p:nvPr/>
        </p:nvPicPr>
        <p:blipFill>
          <a:blip r:embed="rId3"/>
          <a:stretch>
            <a:fillRect/>
          </a:stretch>
        </p:blipFill>
        <p:spPr>
          <a:xfrm>
            <a:off x="398375" y="1673409"/>
            <a:ext cx="5054408" cy="3475717"/>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t>1) summary of steps to run demo on </a:t>
            </a:r>
            <a:r>
              <a:rPr lang="en-US" i="1" dirty="0">
                <a:solidFill>
                  <a:srgbClr val="FF0000"/>
                </a:solidFill>
              </a:rPr>
              <a:t>SAMA7G5</a:t>
            </a:r>
            <a:r>
              <a:rPr lang="en-US" dirty="0"/>
              <a:t>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8299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br>
              <a:rPr lang="en-US" sz="2400" b="0" dirty="0"/>
            </a:br>
            <a:endParaRPr lang="en-US" sz="2400" b="0" dirty="0"/>
          </a:p>
          <a:p>
            <a:pPr marL="179388" indent="-179388">
              <a:buNone/>
            </a:pPr>
            <a:r>
              <a:rPr lang="en-US" sz="2400" i="1" dirty="0">
                <a:solidFill>
                  <a:srgbClr val="0070C0"/>
                </a:solidFill>
              </a:rPr>
              <a:t>Obviously at91 gets executed, but how?</a:t>
            </a:r>
          </a:p>
          <a:p>
            <a:pPr marL="179388" indent="-179388">
              <a:buNone/>
            </a:pPr>
            <a:r>
              <a:rPr lang="en-US" sz="2400" i="1" dirty="0">
                <a:solidFill>
                  <a:srgbClr val="0070C0"/>
                </a:solidFill>
              </a:rPr>
              <a:t>Following slides will show how at91 </a:t>
            </a:r>
            <a:br>
              <a:rPr lang="en-US" sz="2400" i="1" dirty="0">
                <a:solidFill>
                  <a:srgbClr val="0070C0"/>
                </a:solidFill>
              </a:rPr>
            </a:br>
            <a:r>
              <a:rPr lang="en-US" sz="2400" i="1" dirty="0">
                <a:solidFill>
                  <a:srgbClr val="0070C0"/>
                </a:solidFill>
              </a:rPr>
              <a:t>is triggered</a:t>
            </a:r>
          </a:p>
        </p:txBody>
      </p:sp>
      <p:grpSp>
        <p:nvGrpSpPr>
          <p:cNvPr id="11" name="Group 10">
            <a:extLst>
              <a:ext uri="{FF2B5EF4-FFF2-40B4-BE49-F238E27FC236}">
                <a16:creationId xmlns:a16="http://schemas.microsoft.com/office/drawing/2014/main" id="{0B0267B4-757D-440C-58E2-B12005ECF120}"/>
              </a:ext>
            </a:extLst>
          </p:cNvPr>
          <p:cNvGrpSpPr/>
          <p:nvPr/>
        </p:nvGrpSpPr>
        <p:grpSpPr>
          <a:xfrm>
            <a:off x="4270922" y="783997"/>
            <a:ext cx="7807128" cy="5882092"/>
            <a:chOff x="4270922" y="783997"/>
            <a:chExt cx="7807128" cy="5882092"/>
          </a:xfrm>
        </p:grpSpPr>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609578" y="1282700"/>
              <a:ext cx="4636022" cy="375908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270922" y="3303924"/>
              <a:ext cx="1479146" cy="140404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0EF75932-FA52-479E-9EFA-8F0E26BF2BA9}"/>
              </a:ext>
            </a:extLst>
          </p:cNvPr>
          <p:cNvSpPr txBox="1"/>
          <p:nvPr/>
        </p:nvSpPr>
        <p:spPr>
          <a:xfrm rot="2302411">
            <a:off x="4382374" y="885303"/>
            <a:ext cx="1749660" cy="769441"/>
          </a:xfrm>
          <a:prstGeom prst="rect">
            <a:avLst/>
          </a:prstGeom>
          <a:noFill/>
        </p:spPr>
        <p:txBody>
          <a:bodyPr wrap="square" rtlCol="0">
            <a:spAutoFit/>
          </a:bodyPr>
          <a:lstStyle/>
          <a:p>
            <a:pPr algn="ctr"/>
            <a:r>
              <a:rPr lang="de-DE" sz="4400" b="1" dirty="0">
                <a:solidFill>
                  <a:srgbClr val="00B050"/>
                </a:solidFill>
              </a:rPr>
              <a:t>Demo</a:t>
            </a:r>
          </a:p>
        </p:txBody>
      </p:sp>
      <p:sp>
        <p:nvSpPr>
          <p:cNvPr id="9" name="Content Placeholder 8">
            <a:extLst>
              <a:ext uri="{FF2B5EF4-FFF2-40B4-BE49-F238E27FC236}">
                <a16:creationId xmlns:a16="http://schemas.microsoft.com/office/drawing/2014/main" id="{4FB53F0E-8094-50E9-E68A-B157DA6EEE6A}"/>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29735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CFACD5-1327-5A52-B278-364EFAA590DD}"/>
              </a:ext>
            </a:extLst>
          </p:cNvPr>
          <p:cNvPicPr>
            <a:picLocks noChangeAspect="1"/>
          </p:cNvPicPr>
          <p:nvPr/>
        </p:nvPicPr>
        <p:blipFill>
          <a:blip r:embed="rId3"/>
          <a:stretch>
            <a:fillRect/>
          </a:stretch>
        </p:blipFill>
        <p:spPr>
          <a:xfrm>
            <a:off x="427912" y="1344186"/>
            <a:ext cx="5150946" cy="3447907"/>
          </a:xfrm>
          <a:prstGeom prst="rect">
            <a:avLst/>
          </a:prstGeom>
        </p:spPr>
      </p:pic>
      <p:sp>
        <p:nvSpPr>
          <p:cNvPr id="2" name="Title 1"/>
          <p:cNvSpPr>
            <a:spLocks noGrp="1"/>
          </p:cNvSpPr>
          <p:nvPr>
            <p:ph type="title"/>
          </p:nvPr>
        </p:nvSpPr>
        <p:spPr>
          <a:xfrm>
            <a:off x="1230488" y="191911"/>
            <a:ext cx="10722025" cy="637017"/>
          </a:xfrm>
        </p:spPr>
        <p:txBody>
          <a:bodyPr/>
          <a:lstStyle/>
          <a:p>
            <a:r>
              <a:rPr lang="en-US" dirty="0"/>
              <a:t>1) summary of steps to run demo on </a:t>
            </a:r>
            <a:r>
              <a:rPr lang="en-US" i="1" dirty="0">
                <a:solidFill>
                  <a:srgbClr val="FF0000"/>
                </a:solidFill>
              </a:rPr>
              <a:t>SAM9x60cur</a:t>
            </a:r>
            <a:endParaRPr lang="en-US" sz="3999" i="1" dirty="0">
              <a:solidFill>
                <a:srgbClr val="FF000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71483" y="907547"/>
            <a:ext cx="11620800" cy="417086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p:txBody>
      </p:sp>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708345" y="1282700"/>
            <a:ext cx="4537255" cy="3277271"/>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423950" y="3355907"/>
            <a:ext cx="1398239" cy="92302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EF75932-FA52-479E-9EFA-8F0E26BF2BA9}"/>
              </a:ext>
            </a:extLst>
          </p:cNvPr>
          <p:cNvSpPr txBox="1"/>
          <p:nvPr/>
        </p:nvSpPr>
        <p:spPr>
          <a:xfrm rot="2302411">
            <a:off x="4382374" y="897979"/>
            <a:ext cx="1749660" cy="769441"/>
          </a:xfrm>
          <a:prstGeom prst="rect">
            <a:avLst/>
          </a:prstGeom>
          <a:noFill/>
        </p:spPr>
        <p:txBody>
          <a:bodyPr wrap="square" rtlCol="0">
            <a:spAutoFit/>
          </a:bodyPr>
          <a:lstStyle/>
          <a:p>
            <a:pPr algn="ctr"/>
            <a:r>
              <a:rPr lang="de-DE" sz="4400" b="1" dirty="0">
                <a:solidFill>
                  <a:srgbClr val="00B050"/>
                </a:solidFill>
              </a:rPr>
              <a:t>Demo</a:t>
            </a:r>
          </a:p>
        </p:txBody>
      </p:sp>
      <p:sp>
        <p:nvSpPr>
          <p:cNvPr id="5" name="TextBox 4">
            <a:extLst>
              <a:ext uri="{FF2B5EF4-FFF2-40B4-BE49-F238E27FC236}">
                <a16:creationId xmlns:a16="http://schemas.microsoft.com/office/drawing/2014/main" id="{09EEAD67-7021-6591-161F-C7A44186488F}"/>
              </a:ext>
            </a:extLst>
          </p:cNvPr>
          <p:cNvSpPr txBox="1"/>
          <p:nvPr/>
        </p:nvSpPr>
        <p:spPr>
          <a:xfrm>
            <a:off x="396675" y="4806428"/>
            <a:ext cx="4890847" cy="646331"/>
          </a:xfrm>
          <a:prstGeom prst="rect">
            <a:avLst/>
          </a:prstGeom>
          <a:noFill/>
        </p:spPr>
        <p:txBody>
          <a:bodyPr wrap="square" rtlCol="0">
            <a:spAutoFit/>
          </a:bodyPr>
          <a:lstStyle/>
          <a:p>
            <a:pPr marL="179388" indent="-179388">
              <a:buNone/>
            </a:pPr>
            <a:r>
              <a:rPr lang="en-US" sz="1800" i="1" dirty="0">
                <a:solidFill>
                  <a:srgbClr val="0070C0"/>
                </a:solidFill>
              </a:rPr>
              <a:t>Obviously at91 gets executed, but how? -&gt; following slides show how at91 is triggered</a:t>
            </a:r>
          </a:p>
        </p:txBody>
      </p:sp>
      <p:sp>
        <p:nvSpPr>
          <p:cNvPr id="17" name="Rectangle 16">
            <a:extLst>
              <a:ext uri="{FF2B5EF4-FFF2-40B4-BE49-F238E27FC236}">
                <a16:creationId xmlns:a16="http://schemas.microsoft.com/office/drawing/2014/main" id="{C1A5CBE9-CDFD-EB62-8E09-A8B27DDC637D}"/>
              </a:ext>
            </a:extLst>
          </p:cNvPr>
          <p:cNvSpPr/>
          <p:nvPr/>
        </p:nvSpPr>
        <p:spPr>
          <a:xfrm>
            <a:off x="380952" y="4330119"/>
            <a:ext cx="4270964" cy="22985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21" name="Picture 20">
            <a:extLst>
              <a:ext uri="{FF2B5EF4-FFF2-40B4-BE49-F238E27FC236}">
                <a16:creationId xmlns:a16="http://schemas.microsoft.com/office/drawing/2014/main" id="{7741CCA5-851F-0A14-8E62-AD9460DF3DDA}"/>
              </a:ext>
            </a:extLst>
          </p:cNvPr>
          <p:cNvPicPr>
            <a:picLocks noChangeAspect="1"/>
          </p:cNvPicPr>
          <p:nvPr/>
        </p:nvPicPr>
        <p:blipFill>
          <a:blip r:embed="rId5"/>
          <a:stretch>
            <a:fillRect/>
          </a:stretch>
        </p:blipFill>
        <p:spPr>
          <a:xfrm>
            <a:off x="713402" y="5837913"/>
            <a:ext cx="2263336" cy="716342"/>
          </a:xfrm>
          <a:prstGeom prst="rect">
            <a:avLst/>
          </a:prstGeom>
        </p:spPr>
      </p:pic>
      <p:sp>
        <p:nvSpPr>
          <p:cNvPr id="24" name="Rectangle 23">
            <a:extLst>
              <a:ext uri="{FF2B5EF4-FFF2-40B4-BE49-F238E27FC236}">
                <a16:creationId xmlns:a16="http://schemas.microsoft.com/office/drawing/2014/main" id="{D6627D14-3388-747C-53AF-0CBBDEFF21B7}"/>
              </a:ext>
            </a:extLst>
          </p:cNvPr>
          <p:cNvSpPr/>
          <p:nvPr/>
        </p:nvSpPr>
        <p:spPr>
          <a:xfrm>
            <a:off x="669858" y="5797816"/>
            <a:ext cx="2389715" cy="82904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TextBox 28">
            <a:extLst>
              <a:ext uri="{FF2B5EF4-FFF2-40B4-BE49-F238E27FC236}">
                <a16:creationId xmlns:a16="http://schemas.microsoft.com/office/drawing/2014/main" id="{FE6D2DBD-2350-9134-1DEB-5621B942F3CE}"/>
              </a:ext>
            </a:extLst>
          </p:cNvPr>
          <p:cNvSpPr txBox="1"/>
          <p:nvPr/>
        </p:nvSpPr>
        <p:spPr>
          <a:xfrm>
            <a:off x="396675" y="5459631"/>
            <a:ext cx="3367218" cy="369332"/>
          </a:xfrm>
          <a:prstGeom prst="rect">
            <a:avLst/>
          </a:prstGeom>
          <a:noFill/>
        </p:spPr>
        <p:txBody>
          <a:bodyPr wrap="square" rtlCol="0">
            <a:spAutoFit/>
          </a:bodyPr>
          <a:lstStyle/>
          <a:p>
            <a:pPr marL="179388" indent="-179388">
              <a:buNone/>
            </a:pPr>
            <a:r>
              <a:rPr lang="en-US" sz="1800" i="1" dirty="0">
                <a:solidFill>
                  <a:srgbClr val="0070C0"/>
                </a:solidFill>
              </a:rPr>
              <a:t>Ran into </a:t>
            </a:r>
            <a:r>
              <a:rPr lang="en-US" sz="1800" i="1" dirty="0" err="1">
                <a:solidFill>
                  <a:srgbClr val="0070C0"/>
                </a:solidFill>
              </a:rPr>
              <a:t>HardFault</a:t>
            </a:r>
            <a:r>
              <a:rPr lang="en-US" sz="1800" i="1" dirty="0">
                <a:solidFill>
                  <a:srgbClr val="0070C0"/>
                </a:solidFill>
              </a:rPr>
              <a:t>? </a:t>
            </a:r>
          </a:p>
        </p:txBody>
      </p:sp>
      <p:sp>
        <p:nvSpPr>
          <p:cNvPr id="30" name="TextBox 29">
            <a:extLst>
              <a:ext uri="{FF2B5EF4-FFF2-40B4-BE49-F238E27FC236}">
                <a16:creationId xmlns:a16="http://schemas.microsoft.com/office/drawing/2014/main" id="{6C445F73-E9D0-CE47-06EC-02E96F872902}"/>
              </a:ext>
            </a:extLst>
          </p:cNvPr>
          <p:cNvSpPr txBox="1"/>
          <p:nvPr/>
        </p:nvSpPr>
        <p:spPr>
          <a:xfrm>
            <a:off x="3075827" y="5781424"/>
            <a:ext cx="2674241" cy="923330"/>
          </a:xfrm>
          <a:prstGeom prst="rect">
            <a:avLst/>
          </a:prstGeom>
          <a:noFill/>
        </p:spPr>
        <p:txBody>
          <a:bodyPr wrap="square" rtlCol="0">
            <a:spAutoFit/>
          </a:bodyPr>
          <a:lstStyle/>
          <a:p>
            <a:pPr marL="179388" indent="-179388">
              <a:buNone/>
            </a:pPr>
            <a:r>
              <a:rPr lang="en-US" sz="1800" i="1" dirty="0">
                <a:solidFill>
                  <a:srgbClr val="0070C0"/>
                </a:solidFill>
              </a:rPr>
              <a:t>don't forget to re-compile!</a:t>
            </a:r>
          </a:p>
          <a:p>
            <a:pPr marL="179388" indent="-179388">
              <a:buNone/>
            </a:pPr>
            <a:r>
              <a:rPr lang="en-US" sz="1800" i="1" dirty="0">
                <a:solidFill>
                  <a:srgbClr val="0070C0"/>
                </a:solidFill>
              </a:rPr>
              <a:t>no output? -&gt; </a:t>
            </a:r>
            <a:r>
              <a:rPr lang="en-US" sz="1800" i="1" dirty="0" err="1">
                <a:solidFill>
                  <a:srgbClr val="0070C0"/>
                </a:solidFill>
              </a:rPr>
              <a:t>baudrate</a:t>
            </a:r>
            <a:r>
              <a:rPr lang="en-US" sz="1800" i="1" dirty="0">
                <a:solidFill>
                  <a:srgbClr val="0070C0"/>
                </a:solidFill>
              </a:rPr>
              <a:t> set correctly in </a:t>
            </a:r>
            <a:r>
              <a:rPr lang="en-US" sz="1800" i="1" dirty="0" err="1">
                <a:solidFill>
                  <a:srgbClr val="0070C0"/>
                </a:solidFill>
              </a:rPr>
              <a:t>plib_dbgu.c</a:t>
            </a:r>
            <a:r>
              <a:rPr lang="en-US" sz="1800" i="1" dirty="0">
                <a:solidFill>
                  <a:srgbClr val="0070C0"/>
                </a:solidFill>
              </a:rPr>
              <a:t> ?</a:t>
            </a:r>
          </a:p>
        </p:txBody>
      </p:sp>
      <p:cxnSp>
        <p:nvCxnSpPr>
          <p:cNvPr id="31" name="Straight Arrow Connector 30">
            <a:extLst>
              <a:ext uri="{FF2B5EF4-FFF2-40B4-BE49-F238E27FC236}">
                <a16:creationId xmlns:a16="http://schemas.microsoft.com/office/drawing/2014/main" id="{1D04C044-C86B-13CD-B947-78F994A573FF}"/>
              </a:ext>
            </a:extLst>
          </p:cNvPr>
          <p:cNvCxnSpPr>
            <a:cxnSpLocks/>
          </p:cNvCxnSpPr>
          <p:nvPr/>
        </p:nvCxnSpPr>
        <p:spPr>
          <a:xfrm>
            <a:off x="9635319" y="1344186"/>
            <a:ext cx="382138" cy="293474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5A81AC6-A280-ADB4-914C-43F5089A0E5B}"/>
              </a:ext>
            </a:extLst>
          </p:cNvPr>
          <p:cNvCxnSpPr>
            <a:cxnSpLocks/>
          </p:cNvCxnSpPr>
          <p:nvPr/>
        </p:nvCxnSpPr>
        <p:spPr>
          <a:xfrm flipH="1" flipV="1">
            <a:off x="7806519" y="3753134"/>
            <a:ext cx="2101756" cy="57698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644FF48-1B95-0326-E130-96564DABCD34}"/>
              </a:ext>
            </a:extLst>
          </p:cNvPr>
          <p:cNvCxnSpPr>
            <a:cxnSpLocks/>
          </p:cNvCxnSpPr>
          <p:nvPr/>
        </p:nvCxnSpPr>
        <p:spPr>
          <a:xfrm>
            <a:off x="9908275" y="5078407"/>
            <a:ext cx="968991" cy="18962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C203246E-DA0F-306E-E59A-763B01A6DEEC}"/>
              </a:ext>
            </a:extLst>
          </p:cNvPr>
          <p:cNvCxnSpPr>
            <a:cxnSpLocks/>
          </p:cNvCxnSpPr>
          <p:nvPr/>
        </p:nvCxnSpPr>
        <p:spPr>
          <a:xfrm flipH="1">
            <a:off x="9744501" y="5775256"/>
            <a:ext cx="928563" cy="42082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C17F8FF-E2C9-154B-F33D-BDEB8C505942}"/>
              </a:ext>
            </a:extLst>
          </p:cNvPr>
          <p:cNvSpPr/>
          <p:nvPr/>
        </p:nvSpPr>
        <p:spPr>
          <a:xfrm>
            <a:off x="8407020" y="2355081"/>
            <a:ext cx="3735255" cy="32820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3562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heel(1)">
                                      <p:cBhvr>
                                        <p:cTn id="9" dur="2000"/>
                                        <p:tgtEl>
                                          <p:spTgt spid="17"/>
                                        </p:tgtEl>
                                      </p:cBhvr>
                                    </p:animEffect>
                                  </p:childTnLst>
                                </p:cTn>
                              </p:par>
                              <p:par>
                                <p:cTn id="10" presetID="1" presetClass="entr" presetSubtype="0" fill="hold" nodeType="withEffect">
                                  <p:stCondLst>
                                    <p:cond delay="210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par>
                                <p:cTn id="36" presetID="21" presetClass="entr" presetSubtype="1"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7" grpId="0" animBg="1"/>
      <p:bldP spid="24" grpId="0" animBg="1"/>
      <p:bldP spid="29" grpId="0"/>
      <p:bldP spid="30" grpId="0"/>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 proper MPU-debug flow</a:t>
            </a:r>
            <a:endParaRPr lang="en-US" sz="3999" dirty="0"/>
          </a:p>
        </p:txBody>
      </p:sp>
      <p:sp>
        <p:nvSpPr>
          <p:cNvPr id="5" name="Content Placeholder 4">
            <a:extLst>
              <a:ext uri="{FF2B5EF4-FFF2-40B4-BE49-F238E27FC236}">
                <a16:creationId xmlns:a16="http://schemas.microsoft.com/office/drawing/2014/main" id="{93340430-F894-5587-540D-1364F45EA3AA}"/>
              </a:ext>
            </a:extLst>
          </p:cNvPr>
          <p:cNvSpPr>
            <a:spLocks noGrp="1"/>
          </p:cNvSpPr>
          <p:nvPr>
            <p:ph idx="1"/>
          </p:nvPr>
        </p:nvSpPr>
        <p:spPr>
          <a:xfrm>
            <a:off x="567607" y="1028838"/>
            <a:ext cx="6508754" cy="809451"/>
          </a:xfrm>
        </p:spPr>
        <p:txBody>
          <a:bodyPr>
            <a:noAutofit/>
          </a:bodyPr>
          <a:lstStyle/>
          <a:p>
            <a:pPr marL="185738" indent="-185738">
              <a:buNone/>
            </a:pPr>
            <a:r>
              <a:rPr lang="de-DE" b="0" dirty="0"/>
              <a:t>Before we look into how at91 was run, short remark on</a:t>
            </a:r>
            <a:br>
              <a:rPr lang="de-DE" b="0" dirty="0"/>
            </a:br>
            <a:r>
              <a:rPr lang="de-DE" b="0" dirty="0"/>
              <a:t>how to properly debug MPUs in MPLABX:</a:t>
            </a:r>
          </a:p>
        </p:txBody>
      </p:sp>
      <p:sp>
        <p:nvSpPr>
          <p:cNvPr id="3" name="Content Placeholder 4">
            <a:extLst>
              <a:ext uri="{FF2B5EF4-FFF2-40B4-BE49-F238E27FC236}">
                <a16:creationId xmlns:a16="http://schemas.microsoft.com/office/drawing/2014/main" id="{B82F97B8-A00E-D49A-42B3-C37A76E31B36}"/>
              </a:ext>
            </a:extLst>
          </p:cNvPr>
          <p:cNvSpPr txBox="1">
            <a:spLocks/>
          </p:cNvSpPr>
          <p:nvPr/>
        </p:nvSpPr>
        <p:spPr>
          <a:xfrm>
            <a:off x="338061" y="1848543"/>
            <a:ext cx="7057552" cy="472762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421767" lvl="1" indent="-238125">
              <a:spcBef>
                <a:spcPts val="600"/>
              </a:spcBef>
            </a:pPr>
            <a:r>
              <a:rPr lang="de-DE" dirty="0"/>
              <a:t>in MPLABX setup prjProp with at91_dbg.elf -&gt; open console -&gt; press HW-reset -&gt; make sure to see RomBOOT msg</a:t>
            </a:r>
          </a:p>
          <a:p>
            <a:pPr marL="421767" lvl="1" indent="-238125">
              <a:spcBef>
                <a:spcPts val="600"/>
              </a:spcBef>
            </a:pPr>
            <a:r>
              <a:rPr lang="de-DE" dirty="0"/>
              <a:t>on debugDownload make sure you see </a:t>
            </a:r>
            <a:br>
              <a:rPr lang="de-DE" dirty="0"/>
            </a:br>
            <a:r>
              <a:rPr lang="de-DE" dirty="0"/>
              <a:t>     at91-execution message on console</a:t>
            </a:r>
          </a:p>
          <a:p>
            <a:pPr marL="421767" lvl="1" indent="-238125">
              <a:spcBef>
                <a:spcPts val="600"/>
              </a:spcBef>
            </a:pPr>
            <a:r>
              <a:rPr lang="de-DE" dirty="0"/>
              <a:t>use breakpoints, singlestep,... just like normal</a:t>
            </a:r>
          </a:p>
          <a:p>
            <a:pPr marL="421767" lvl="1" indent="-238125">
              <a:spcBef>
                <a:spcPts val="600"/>
              </a:spcBef>
            </a:pPr>
            <a:r>
              <a:rPr lang="de-DE" dirty="0"/>
              <a:t>don't use RESET-button in the IDE         but instead</a:t>
            </a:r>
          </a:p>
          <a:p>
            <a:pPr marL="897255" lvl="2" indent="-238125">
              <a:spcBef>
                <a:spcPts val="600"/>
              </a:spcBef>
              <a:buFont typeface="Arial" panose="020B0604020202020204" pitchFamily="34" charset="0"/>
              <a:buChar char="•"/>
            </a:pPr>
            <a:r>
              <a:rPr lang="de-DE" sz="2000" dirty="0"/>
              <a:t>end debug-session with </a:t>
            </a:r>
          </a:p>
          <a:p>
            <a:pPr marL="897255" lvl="2" indent="-238125">
              <a:spcBef>
                <a:spcPts val="600"/>
              </a:spcBef>
              <a:buFont typeface="Arial" panose="020B0604020202020204" pitchFamily="34" charset="0"/>
              <a:buChar char="•"/>
            </a:pPr>
            <a:r>
              <a:rPr lang="de-DE" sz="2000" dirty="0"/>
              <a:t>press HW-reset on the board </a:t>
            </a:r>
            <a:br>
              <a:rPr lang="de-DE" sz="2000" dirty="0"/>
            </a:br>
            <a:r>
              <a:rPr lang="de-DE" sz="2000" dirty="0"/>
              <a:t>-&gt; RomBOOT-msg on console !!</a:t>
            </a:r>
          </a:p>
          <a:p>
            <a:pPr marL="897255" lvl="2" indent="-238125">
              <a:spcBef>
                <a:spcPts val="600"/>
              </a:spcBef>
              <a:buFont typeface="Arial" panose="020B0604020202020204" pitchFamily="34" charset="0"/>
              <a:buChar char="•"/>
            </a:pPr>
            <a:r>
              <a:rPr lang="de-DE" sz="2000" dirty="0"/>
              <a:t>re-download and restart</a:t>
            </a:r>
          </a:p>
          <a:p>
            <a:pPr marL="604647" lvl="1" indent="-238125">
              <a:spcBef>
                <a:spcPts val="600"/>
              </a:spcBef>
            </a:pPr>
            <a:r>
              <a:rPr lang="de-DE" sz="2200" dirty="0"/>
              <a:t>why?</a:t>
            </a:r>
          </a:p>
          <a:p>
            <a:pPr marL="801688" lvl="1" indent="-263525">
              <a:spcBef>
                <a:spcPts val="600"/>
              </a:spcBef>
              <a:buNone/>
            </a:pPr>
            <a:r>
              <a:rPr lang="de-DE" sz="2200" dirty="0"/>
              <a:t>-&gt; the IDE-reset only reset PC=resetVector, whereas for MPUs it would need to set PC=startApp-in-DDR</a:t>
            </a:r>
          </a:p>
        </p:txBody>
      </p:sp>
      <p:pic>
        <p:nvPicPr>
          <p:cNvPr id="6" name="Picture 5">
            <a:extLst>
              <a:ext uri="{FF2B5EF4-FFF2-40B4-BE49-F238E27FC236}">
                <a16:creationId xmlns:a16="http://schemas.microsoft.com/office/drawing/2014/main" id="{CDBD9372-4B47-C654-63A5-2DB5050F7BD1}"/>
              </a:ext>
            </a:extLst>
          </p:cNvPr>
          <p:cNvPicPr>
            <a:picLocks noChangeAspect="1"/>
          </p:cNvPicPr>
          <p:nvPr/>
        </p:nvPicPr>
        <p:blipFill>
          <a:blip r:embed="rId3"/>
          <a:stretch>
            <a:fillRect/>
          </a:stretch>
        </p:blipFill>
        <p:spPr>
          <a:xfrm>
            <a:off x="3959989" y="3994215"/>
            <a:ext cx="457200" cy="389965"/>
          </a:xfrm>
          <a:prstGeom prst="rect">
            <a:avLst/>
          </a:prstGeom>
        </p:spPr>
      </p:pic>
      <p:pic>
        <p:nvPicPr>
          <p:cNvPr id="7" name="Picture 6">
            <a:extLst>
              <a:ext uri="{FF2B5EF4-FFF2-40B4-BE49-F238E27FC236}">
                <a16:creationId xmlns:a16="http://schemas.microsoft.com/office/drawing/2014/main" id="{145371B9-2976-3992-B82C-A014980BFEB6}"/>
              </a:ext>
            </a:extLst>
          </p:cNvPr>
          <p:cNvPicPr>
            <a:picLocks noChangeAspect="1"/>
          </p:cNvPicPr>
          <p:nvPr/>
        </p:nvPicPr>
        <p:blipFill>
          <a:blip r:embed="rId4"/>
          <a:stretch>
            <a:fillRect/>
          </a:stretch>
        </p:blipFill>
        <p:spPr>
          <a:xfrm>
            <a:off x="4417189" y="3515675"/>
            <a:ext cx="457200" cy="491066"/>
          </a:xfrm>
          <a:prstGeom prst="rect">
            <a:avLst/>
          </a:prstGeom>
        </p:spPr>
      </p:pic>
      <p:pic>
        <p:nvPicPr>
          <p:cNvPr id="9" name="Picture 8">
            <a:extLst>
              <a:ext uri="{FF2B5EF4-FFF2-40B4-BE49-F238E27FC236}">
                <a16:creationId xmlns:a16="http://schemas.microsoft.com/office/drawing/2014/main" id="{FA196DD3-B7DA-A83E-7FB2-0966660F6810}"/>
              </a:ext>
            </a:extLst>
          </p:cNvPr>
          <p:cNvPicPr>
            <a:picLocks noChangeAspect="1"/>
          </p:cNvPicPr>
          <p:nvPr/>
        </p:nvPicPr>
        <p:blipFill>
          <a:blip r:embed="rId5"/>
          <a:stretch>
            <a:fillRect/>
          </a:stretch>
        </p:blipFill>
        <p:spPr>
          <a:xfrm>
            <a:off x="7391542" y="2783569"/>
            <a:ext cx="3886058" cy="1955278"/>
          </a:xfrm>
          <a:prstGeom prst="rect">
            <a:avLst/>
          </a:prstGeom>
          <a:ln>
            <a:solidFill>
              <a:schemeClr val="tx1"/>
            </a:solidFill>
          </a:ln>
        </p:spPr>
      </p:pic>
      <p:pic>
        <p:nvPicPr>
          <p:cNvPr id="10" name="Picture 9">
            <a:extLst>
              <a:ext uri="{FF2B5EF4-FFF2-40B4-BE49-F238E27FC236}">
                <a16:creationId xmlns:a16="http://schemas.microsoft.com/office/drawing/2014/main" id="{1CC8523B-7BE3-7122-F2A9-EFB7ED129A52}"/>
              </a:ext>
            </a:extLst>
          </p:cNvPr>
          <p:cNvPicPr>
            <a:picLocks noChangeAspect="1"/>
          </p:cNvPicPr>
          <p:nvPr/>
        </p:nvPicPr>
        <p:blipFill>
          <a:blip r:embed="rId6"/>
          <a:stretch>
            <a:fillRect/>
          </a:stretch>
        </p:blipFill>
        <p:spPr>
          <a:xfrm>
            <a:off x="7347713" y="4957487"/>
            <a:ext cx="4069157" cy="1515126"/>
          </a:xfrm>
          <a:prstGeom prst="rect">
            <a:avLst/>
          </a:prstGeom>
        </p:spPr>
      </p:pic>
      <p:pic>
        <p:nvPicPr>
          <p:cNvPr id="15" name="Picture 14">
            <a:extLst>
              <a:ext uri="{FF2B5EF4-FFF2-40B4-BE49-F238E27FC236}">
                <a16:creationId xmlns:a16="http://schemas.microsoft.com/office/drawing/2014/main" id="{A788CB29-A50D-BB07-2BB4-FC5590DA8BE7}"/>
              </a:ext>
            </a:extLst>
          </p:cNvPr>
          <p:cNvPicPr>
            <a:picLocks noChangeAspect="1"/>
          </p:cNvPicPr>
          <p:nvPr/>
        </p:nvPicPr>
        <p:blipFill>
          <a:blip r:embed="rId7"/>
          <a:stretch>
            <a:fillRect/>
          </a:stretch>
        </p:blipFill>
        <p:spPr>
          <a:xfrm>
            <a:off x="7347713" y="1457741"/>
            <a:ext cx="4237087" cy="1196444"/>
          </a:xfrm>
          <a:prstGeom prst="rect">
            <a:avLst/>
          </a:prstGeom>
        </p:spPr>
      </p:pic>
      <p:sp>
        <p:nvSpPr>
          <p:cNvPr id="16" name="Rectangle 15">
            <a:extLst>
              <a:ext uri="{FF2B5EF4-FFF2-40B4-BE49-F238E27FC236}">
                <a16:creationId xmlns:a16="http://schemas.microsoft.com/office/drawing/2014/main" id="{57A08407-07F2-45A7-D0B7-CBFE1CD738AF}"/>
              </a:ext>
            </a:extLst>
          </p:cNvPr>
          <p:cNvSpPr/>
          <p:nvPr/>
        </p:nvSpPr>
        <p:spPr>
          <a:xfrm>
            <a:off x="7235987" y="1741118"/>
            <a:ext cx="915244" cy="27665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62DE72FC-D5A8-4893-B716-AE6E81165A4F}"/>
              </a:ext>
            </a:extLst>
          </p:cNvPr>
          <p:cNvSpPr/>
          <p:nvPr/>
        </p:nvSpPr>
        <p:spPr>
          <a:xfrm>
            <a:off x="7315800" y="1986872"/>
            <a:ext cx="4269000" cy="57805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8607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1"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grpId="1" nodeType="clickEffect">
                                  <p:stCondLst>
                                    <p:cond delay="0"/>
                                  </p:stCondLst>
                                  <p:childTnLst>
                                    <p:animEffect transition="out" filter="wheel(1)">
                                      <p:cBhvr>
                                        <p:cTn id="25" dur="2000"/>
                                        <p:tgtEl>
                                          <p:spTgt spid="17"/>
                                        </p:tgtEl>
                                      </p:cBhvr>
                                    </p:animEffect>
                                    <p:set>
                                      <p:cBhvr>
                                        <p:cTn id="26" dur="1" fill="hold">
                                          <p:stCondLst>
                                            <p:cond delay="1999"/>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 (40min)</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1254101"/>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87809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509168"/>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 - later slide)</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a:t>
            </a:r>
            <a:r>
              <a:rPr lang="en-US" sz="1800" dirty="0" err="1"/>
              <a:t>dbg</a:t>
            </a:r>
            <a:r>
              <a:rPr lang="en-US" sz="1800" dirty="0"/>
              <a:t>-download and notice at91-output on console -&gt; IDE uses DFP\</a:t>
            </a:r>
            <a:r>
              <a:rPr lang="en-US" sz="1800" dirty="0" err="1"/>
              <a:t>python.scr</a:t>
            </a:r>
            <a:r>
              <a:rPr lang="en-US" sz="1800" dirty="0"/>
              <a:t> (details follow!!) to</a:t>
            </a:r>
          </a:p>
          <a:p>
            <a:pPr marL="1079500" lvl="2" indent="-355600">
              <a:buFont typeface="+mj-lt"/>
              <a:buAutoNum type="alphaLcPeriod"/>
            </a:pPr>
            <a:r>
              <a:rPr lang="en-US" dirty="0"/>
              <a:t>extracts at91-name + path and entry/load-address </a:t>
            </a:r>
            <a:r>
              <a:rPr lang="en-US" dirty="0" err="1"/>
              <a:t>infos</a:t>
            </a:r>
            <a:r>
              <a:rPr lang="en-US" dirty="0"/>
              <a:t> from </a:t>
            </a:r>
            <a:r>
              <a:rPr lang="en-US" dirty="0" err="1"/>
              <a:t>prjProp</a:t>
            </a:r>
            <a:r>
              <a:rPr lang="en-US" dirty="0"/>
              <a:t> entry 'bootstrap'</a:t>
            </a:r>
          </a:p>
          <a:p>
            <a:pPr marL="1079500" lvl="2" indent="-355600">
              <a:buFont typeface="+mj-lt"/>
              <a:buAutoNum type="alphaLcPeriod"/>
            </a:pPr>
            <a:r>
              <a:rPr lang="en-US" dirty="0"/>
              <a:t>loads at91 into </a:t>
            </a:r>
            <a:r>
              <a:rPr lang="en-US" dirty="0" err="1"/>
              <a:t>intSRAM</a:t>
            </a:r>
            <a:r>
              <a:rPr lang="en-US" dirty="0"/>
              <a:t> and executes it -&gt;one at91-task is to setup the DDR</a:t>
            </a:r>
          </a:p>
          <a:p>
            <a:pPr marL="1079500" lvl="2" indent="-355600">
              <a:buFont typeface="+mj-lt"/>
              <a:buAutoNum type="alphaLcPeriod"/>
            </a:pPr>
            <a:r>
              <a:rPr lang="en-US" dirty="0"/>
              <a:t>somehow control is given back to IDE to download h3app linked to </a:t>
            </a:r>
            <a:r>
              <a:rPr lang="en-US" dirty="0" err="1"/>
              <a:t>ddr</a:t>
            </a:r>
            <a:r>
              <a:rPr lang="en-US" dirty="0"/>
              <a:t> as in usual MCU-flow</a:t>
            </a:r>
          </a:p>
          <a:p>
            <a:pPr marL="758952" lvl="1" indent="-457200">
              <a:buFont typeface="+mj-lt"/>
              <a:buAutoNum type="arabicPeriod"/>
            </a:pPr>
            <a:r>
              <a:rPr lang="en-US" sz="1800" dirty="0"/>
              <a:t>once h3app is downloaded into DDR, the PC is set to h3app_main() and break or run (-&gt;tools/options)</a:t>
            </a:r>
          </a:p>
          <a:p>
            <a:pPr marL="758952" lvl="1" indent="-457200">
              <a:buFont typeface="+mj-lt"/>
              <a:buAutoNum type="arabicPeriod"/>
            </a:pPr>
            <a:r>
              <a:rPr lang="en-US" sz="1800" dirty="0"/>
              <a:t>the </a:t>
            </a:r>
            <a:r>
              <a:rPr lang="en-US" sz="1800" dirty="0" err="1"/>
              <a:t>IDEreset</a:t>
            </a:r>
            <a:r>
              <a:rPr lang="en-US" sz="1800" dirty="0"/>
              <a:t> button only resets PC but doesn't re-run at91, therefore popup warning and not recommended</a:t>
            </a:r>
          </a:p>
        </p:txBody>
      </p:sp>
      <p:sp>
        <p:nvSpPr>
          <p:cNvPr id="3" name="TextBox 2">
            <a:extLst>
              <a:ext uri="{FF2B5EF4-FFF2-40B4-BE49-F238E27FC236}">
                <a16:creationId xmlns:a16="http://schemas.microsoft.com/office/drawing/2014/main" id="{6E89D5B6-4D10-629E-A7D2-789BD789BBDE}"/>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custDataLst>
      <p:tags r:id="rId1"/>
    </p:custDataLst>
    <p:extLst>
      <p:ext uri="{BB962C8B-B14F-4D97-AF65-F5344CB8AC3E}">
        <p14:creationId xmlns:p14="http://schemas.microsoft.com/office/powerpoint/2010/main" val="85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What did we do in the demo?</a:t>
            </a:r>
          </a:p>
          <a:p>
            <a:pPr marL="263525" indent="0">
              <a:buNone/>
            </a:pPr>
            <a:r>
              <a:rPr lang="en-US" sz="2400" b="0" dirty="0">
                <a:solidFill>
                  <a:srgbClr val="0070C0"/>
                </a:solidFill>
              </a:rPr>
              <a:t>=&gt; just created a normal H3app with MCC</a:t>
            </a:r>
          </a:p>
          <a:p>
            <a:r>
              <a:rPr lang="en-US" sz="2400" b="0" dirty="0"/>
              <a:t>What happened in the background?</a:t>
            </a:r>
          </a:p>
          <a:p>
            <a:pPr marL="263525" indent="0">
              <a:buNone/>
            </a:pPr>
            <a:r>
              <a:rPr lang="en-US" sz="2400" b="0" dirty="0">
                <a:solidFill>
                  <a:srgbClr val="0070C0"/>
                </a:solidFill>
              </a:rPr>
              <a:t>=&gt; somehow the at91 got executed, but how?</a:t>
            </a:r>
            <a:endParaRPr lang="en-US" sz="2400" b="0" dirty="0"/>
          </a:p>
          <a:p>
            <a:r>
              <a:rPr lang="en-US" sz="2400" b="0" dirty="0"/>
              <a:t>Which memories does the MPU have and what's available after reset?</a:t>
            </a:r>
          </a:p>
          <a:p>
            <a:pPr marL="263525" indent="0">
              <a:buNone/>
            </a:pPr>
            <a:r>
              <a:rPr lang="en-US" sz="2400" b="0" dirty="0">
                <a:solidFill>
                  <a:srgbClr val="0070C0"/>
                </a:solidFill>
              </a:rPr>
              <a:t>=&gt; after releasing reset only visible MPU-internal memory is the </a:t>
            </a:r>
            <a:r>
              <a:rPr lang="en-US" sz="2400" b="0" dirty="0" err="1">
                <a:solidFill>
                  <a:srgbClr val="0070C0"/>
                </a:solidFill>
              </a:rPr>
              <a:t>intSRAM</a:t>
            </a:r>
            <a:endParaRPr lang="en-US" sz="2400" b="0" dirty="0"/>
          </a:p>
          <a:p>
            <a:r>
              <a:rPr lang="en-US" sz="2400" b="0" dirty="0"/>
              <a:t>where did the at91 run from and how was it downloaded?</a:t>
            </a:r>
          </a:p>
          <a:p>
            <a:pPr marL="263525" indent="0">
              <a:buNone/>
            </a:pPr>
            <a:r>
              <a:rPr lang="en-US" sz="2400" b="0" dirty="0">
                <a:solidFill>
                  <a:srgbClr val="0070C0"/>
                </a:solidFill>
              </a:rPr>
              <a:t>=&gt; only MPU-memory it can run from is </a:t>
            </a:r>
            <a:r>
              <a:rPr lang="en-US" sz="2400" b="0" dirty="0" err="1">
                <a:solidFill>
                  <a:srgbClr val="0070C0"/>
                </a:solidFill>
              </a:rPr>
              <a:t>intSRAM</a:t>
            </a:r>
            <a:r>
              <a:rPr lang="en-US" sz="2400" b="0" dirty="0">
                <a:solidFill>
                  <a:srgbClr val="0070C0"/>
                </a:solidFill>
              </a:rPr>
              <a:t>, but how was is </a:t>
            </a:r>
            <a:r>
              <a:rPr lang="en-US" sz="2400" b="0" dirty="0" err="1">
                <a:solidFill>
                  <a:srgbClr val="0070C0"/>
                </a:solidFill>
              </a:rPr>
              <a:t>downloaded+executed</a:t>
            </a:r>
            <a:endParaRPr lang="en-US" sz="2400" b="0" dirty="0">
              <a:solidFill>
                <a:srgbClr val="0070C0"/>
              </a:solidFill>
            </a:endParaRPr>
          </a:p>
          <a:p>
            <a:pPr marL="720725" indent="0">
              <a:buNone/>
            </a:pPr>
            <a:r>
              <a:rPr lang="en-US" sz="2400" b="0" dirty="0">
                <a:solidFill>
                  <a:srgbClr val="0070C0"/>
                </a:solidFill>
              </a:rPr>
              <a:t>-&gt;need some mechanism to download at91 into </a:t>
            </a:r>
            <a:r>
              <a:rPr lang="en-US" sz="2400" b="0" dirty="0" err="1">
                <a:solidFill>
                  <a:srgbClr val="0070C0"/>
                </a:solidFill>
              </a:rPr>
              <a:t>intSRAM+execute</a:t>
            </a:r>
            <a:endParaRPr lang="en-US" sz="2400" b="0" dirty="0"/>
          </a:p>
          <a:p>
            <a:r>
              <a:rPr lang="en-US" sz="2400" b="0" dirty="0"/>
              <a:t>What is the at91 doing anyway?</a:t>
            </a:r>
          </a:p>
          <a:p>
            <a:pPr marL="263525" indent="0">
              <a:buNone/>
            </a:pPr>
            <a:r>
              <a:rPr lang="en-US" sz="2400" b="0" dirty="0">
                <a:solidFill>
                  <a:srgbClr val="0070C0"/>
                </a:solidFill>
              </a:rPr>
              <a:t>=&gt; besides other tasks that at91 initializes the DDR, so it can be used to </a:t>
            </a:r>
            <a:r>
              <a:rPr lang="en-US" sz="2400" b="0" dirty="0" err="1">
                <a:solidFill>
                  <a:srgbClr val="0070C0"/>
                </a:solidFill>
              </a:rPr>
              <a:t>store+execute</a:t>
            </a:r>
            <a:r>
              <a:rPr lang="en-US" sz="2400" b="0" dirty="0">
                <a:solidFill>
                  <a:srgbClr val="0070C0"/>
                </a:solidFill>
              </a:rPr>
              <a:t> code</a:t>
            </a:r>
            <a:endParaRPr lang="en-US" sz="2400" b="0" dirty="0"/>
          </a:p>
          <a:p>
            <a:r>
              <a:rPr lang="en-US" sz="2400" b="0" dirty="0"/>
              <a:t>Where did the application execute?</a:t>
            </a:r>
          </a:p>
          <a:p>
            <a:pPr marL="263525" indent="0">
              <a:buNone/>
            </a:pPr>
            <a:r>
              <a:rPr lang="en-US" sz="2400" b="0" dirty="0">
                <a:solidFill>
                  <a:srgbClr val="0070C0"/>
                </a:solidFill>
              </a:rPr>
              <a:t>=&gt; </a:t>
            </a:r>
            <a:r>
              <a:rPr lang="en-US" sz="2400" b="0" dirty="0" err="1">
                <a:solidFill>
                  <a:srgbClr val="0070C0"/>
                </a:solidFill>
              </a:rPr>
              <a:t>ddr.ld</a:t>
            </a:r>
            <a:r>
              <a:rPr lang="en-US" sz="2400" b="0" dirty="0">
                <a:solidFill>
                  <a:srgbClr val="0070C0"/>
                </a:solidFill>
              </a:rPr>
              <a:t> links H3app to DDR, but how was it downloaded?</a:t>
            </a:r>
            <a:endParaRPr lang="en-US" sz="2400" b="0" dirty="0"/>
          </a:p>
          <a:p>
            <a:r>
              <a:rPr lang="en-US" sz="2400" b="0" dirty="0"/>
              <a:t>How did h3app get loaded into DDR?</a:t>
            </a:r>
          </a:p>
          <a:p>
            <a:pPr marL="263525" indent="0">
              <a:buNone/>
            </a:pPr>
            <a:r>
              <a:rPr lang="en-US" sz="2400" b="0" dirty="0">
                <a:solidFill>
                  <a:srgbClr val="0070C0"/>
                </a:solidFill>
              </a:rPr>
              <a:t>=&gt; after at91 ran, DDR-space now visible, hence IDE can just download as 'usual'</a:t>
            </a:r>
            <a:endParaRPr lang="en-US" sz="2400" b="0" dirty="0"/>
          </a:p>
        </p:txBody>
      </p:sp>
    </p:spTree>
    <p:extLst>
      <p:ext uri="{BB962C8B-B14F-4D97-AF65-F5344CB8AC3E}">
        <p14:creationId xmlns:p14="http://schemas.microsoft.com/office/powerpoint/2010/main" val="576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used FW</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a:t>
            </a:r>
            <a:endParaRPr lang="en-US" sz="1999" dirty="0"/>
          </a:p>
        </p:txBody>
      </p:sp>
      <p:pic>
        <p:nvPicPr>
          <p:cNvPr id="7" name="Picture 6">
            <a:extLst>
              <a:ext uri="{FF2B5EF4-FFF2-40B4-BE49-F238E27FC236}">
                <a16:creationId xmlns:a16="http://schemas.microsoft.com/office/drawing/2014/main" id="{16D0A7BA-579B-1A8A-6DBC-3813C1FD00B4}"/>
              </a:ext>
            </a:extLst>
          </p:cNvPr>
          <p:cNvPicPr>
            <a:picLocks noChangeAspect="1"/>
          </p:cNvPicPr>
          <p:nvPr/>
        </p:nvPicPr>
        <p:blipFill>
          <a:blip r:embed="rId3"/>
          <a:stretch>
            <a:fillRect/>
          </a:stretch>
        </p:blipFill>
        <p:spPr>
          <a:xfrm>
            <a:off x="165862" y="840218"/>
            <a:ext cx="8698037" cy="5864682"/>
          </a:xfrm>
          <a:prstGeom prst="rect">
            <a:avLst/>
          </a:prstGeom>
          <a:ln>
            <a:solidFill>
              <a:schemeClr val="tx1"/>
            </a:solidFill>
          </a:ln>
        </p:spPr>
      </p:pic>
      <p:sp>
        <p:nvSpPr>
          <p:cNvPr id="8" name="TextBox 7">
            <a:extLst>
              <a:ext uri="{FF2B5EF4-FFF2-40B4-BE49-F238E27FC236}">
                <a16:creationId xmlns:a16="http://schemas.microsoft.com/office/drawing/2014/main" id="{B9EC9757-66FF-5488-07BA-FC2BA501EA4B}"/>
              </a:ext>
            </a:extLst>
          </p:cNvPr>
          <p:cNvSpPr txBox="1"/>
          <p:nvPr/>
        </p:nvSpPr>
        <p:spPr>
          <a:xfrm>
            <a:off x="8863898" y="968787"/>
            <a:ext cx="3410629" cy="5600074"/>
          </a:xfrm>
          <a:prstGeom prst="rect">
            <a:avLst/>
          </a:prstGeom>
          <a:noFill/>
        </p:spPr>
        <p:txBody>
          <a:bodyPr wrap="square" rtlCol="0">
            <a:spAutoFit/>
          </a:bodyPr>
          <a:lstStyle/>
          <a:p>
            <a:r>
              <a:rPr lang="de-DE" sz="1799" b="1" u="sng" dirty="0"/>
              <a:t>Three FW functionalities:</a:t>
            </a:r>
          </a:p>
          <a:p>
            <a:pPr marL="342797" indent="-342797">
              <a:buFont typeface="+mj-lt"/>
              <a:buAutoNum type="arabicPeriod"/>
            </a:pPr>
            <a:r>
              <a:rPr lang="de-DE" sz="1799" dirty="0"/>
              <a:t>LED blinks @SYSTICK=250ms</a:t>
            </a:r>
            <a:br>
              <a:rPr lang="de-DE" sz="1799" dirty="0"/>
            </a:br>
            <a:endParaRPr lang="de-DE" sz="1799" dirty="0"/>
          </a:p>
          <a:p>
            <a:pPr marL="342797" indent="-342797">
              <a:buFont typeface="+mj-lt"/>
              <a:buAutoNum type="arabicPeriod"/>
            </a:pPr>
            <a:r>
              <a:rPr lang="de-DE" sz="1799" dirty="0"/>
              <a:t>echo a char on uart-console</a:t>
            </a:r>
          </a:p>
          <a:p>
            <a:pPr marL="542762" lvl="1" indent="-180921">
              <a:buFont typeface="Arial" panose="020B0604020202020204" pitchFamily="34" charset="0"/>
              <a:buChar char="•"/>
            </a:pPr>
            <a:r>
              <a:rPr lang="de-DE" sz="1799" dirty="0"/>
              <a:t>1.char printed is always 'a' </a:t>
            </a:r>
          </a:p>
          <a:p>
            <a:pPr marL="542762" lvl="1" indent="-180921">
              <a:buFont typeface="Arial" panose="020B0604020202020204" pitchFamily="34" charset="0"/>
              <a:buChar char="•"/>
            </a:pPr>
            <a:r>
              <a:rPr lang="de-DE" sz="1799" dirty="0"/>
              <a:t>2.char selected from array </a:t>
            </a:r>
            <a:r>
              <a:rPr lang="de-DE" sz="1400" dirty="0">
                <a:solidFill>
                  <a:srgbClr val="0070C0"/>
                </a:solidFill>
                <a:latin typeface="Courier New" panose="02070309020205020404" pitchFamily="49" charset="0"/>
                <a:cs typeface="Courier New" panose="02070309020205020404" pitchFamily="49" charset="0"/>
              </a:rPr>
              <a:t>charArray</a:t>
            </a:r>
            <a:r>
              <a:rPr lang="de-DE" sz="1799" dirty="0"/>
              <a:t> with variable </a:t>
            </a:r>
            <a:r>
              <a:rPr lang="de-DE" sz="1600" dirty="0">
                <a:solidFill>
                  <a:srgbClr val="0070C0"/>
                </a:solidFill>
                <a:latin typeface="Courier New" panose="02070309020205020404" pitchFamily="49" charset="0"/>
                <a:cs typeface="Courier New" panose="02070309020205020404" pitchFamily="49" charset="0"/>
              </a:rPr>
              <a:t>char2prntIdx</a:t>
            </a:r>
            <a:endParaRPr lang="de-DE" sz="1799" dirty="0">
              <a:solidFill>
                <a:srgbClr val="0070C0"/>
              </a:solidFill>
              <a:latin typeface="Courier New" panose="02070309020205020404" pitchFamily="49" charset="0"/>
              <a:cs typeface="Courier New" panose="02070309020205020404" pitchFamily="49" charset="0"/>
            </a:endParaRPr>
          </a:p>
          <a:p>
            <a:pPr marL="542762" lvl="1" indent="-180921">
              <a:buFont typeface="Arial" panose="020B0604020202020204" pitchFamily="34" charset="0"/>
              <a:buChar char="•"/>
            </a:pPr>
            <a:r>
              <a:rPr lang="de-DE" sz="1799" dirty="0"/>
              <a:t>print 5x1.char/'a' and </a:t>
            </a:r>
            <a:br>
              <a:rPr lang="de-DE" sz="1799" dirty="0"/>
            </a:br>
            <a:r>
              <a:rPr lang="de-DE" sz="1799" dirty="0"/>
              <a:t>5x'2.char/'b,c,d' (default 'b')</a:t>
            </a:r>
          </a:p>
          <a:p>
            <a:pPr marL="360363" lvl="1" indent="-269875"/>
            <a:r>
              <a:rPr lang="de-DE" sz="1799" dirty="0"/>
              <a:t>=&gt; changing </a:t>
            </a:r>
            <a:r>
              <a:rPr lang="de-DE" sz="1600" dirty="0">
                <a:solidFill>
                  <a:srgbClr val="0070C0"/>
                </a:solidFill>
                <a:latin typeface="Courier New" panose="02070309020205020404" pitchFamily="49" charset="0"/>
                <a:cs typeface="Courier New" panose="02070309020205020404" pitchFamily="49" charset="0"/>
              </a:rPr>
              <a:t>char2prntIdx</a:t>
            </a:r>
            <a:r>
              <a:rPr lang="de-DE" sz="1799" dirty="0"/>
              <a:t> shows you can control FW behaviour from the script</a:t>
            </a:r>
            <a:br>
              <a:rPr lang="de-DE" sz="1799" dirty="0"/>
            </a:br>
            <a:endParaRPr lang="de-DE" sz="1799" dirty="0"/>
          </a:p>
          <a:p>
            <a:pPr marL="342797" indent="-342797">
              <a:buFont typeface="+mj-lt"/>
              <a:buAutoNum type="arabicPeriod"/>
            </a:pPr>
            <a:r>
              <a:rPr lang="de-DE" sz="1799" dirty="0"/>
              <a:t>on HW-button SW0 press FW</a:t>
            </a:r>
          </a:p>
          <a:p>
            <a:pPr marL="542762" lvl="1" indent="-180921">
              <a:buFont typeface="Arial" panose="020B0604020202020204" pitchFamily="34" charset="0"/>
              <a:buChar char="•"/>
            </a:pPr>
            <a:r>
              <a:rPr lang="de-DE" sz="1799" dirty="0"/>
              <a:t>jumps to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a:t>
            </a:r>
          </a:p>
          <a:p>
            <a:pPr marL="542762" lvl="1" indent="-180921">
              <a:buFont typeface="Arial" panose="020B0604020202020204" pitchFamily="34" charset="0"/>
              <a:buChar char="•"/>
            </a:pPr>
            <a:r>
              <a:rPr lang="de-DE" sz="1799" dirty="0"/>
              <a:t>in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print the value of total LEDtoggles stored in </a:t>
            </a:r>
            <a:r>
              <a:rPr lang="de-DE" sz="1600" dirty="0">
                <a:solidFill>
                  <a:srgbClr val="0070C0"/>
                </a:solidFill>
                <a:latin typeface="Courier New" panose="02070309020205020404" pitchFamily="49" charset="0"/>
                <a:cs typeface="Courier New" panose="02070309020205020404" pitchFamily="49" charset="0"/>
              </a:rPr>
              <a:t>finalLedCnt</a:t>
            </a:r>
            <a:endParaRPr lang="de-DE" sz="1799" dirty="0"/>
          </a:p>
          <a:p>
            <a:pPr marL="542762" lvl="1" indent="-180921">
              <a:buFont typeface="Arial" panose="020B0604020202020204" pitchFamily="34" charset="0"/>
              <a:buChar char="•"/>
            </a:pPr>
            <a:r>
              <a:rPr lang="de-DE" sz="1799" dirty="0"/>
              <a:t>and loop there</a:t>
            </a:r>
          </a:p>
        </p:txBody>
      </p:sp>
      <p:sp>
        <p:nvSpPr>
          <p:cNvPr id="9" name="Freeform: Shape 8">
            <a:extLst>
              <a:ext uri="{FF2B5EF4-FFF2-40B4-BE49-F238E27FC236}">
                <a16:creationId xmlns:a16="http://schemas.microsoft.com/office/drawing/2014/main" id="{4DD25B7A-724C-E620-14E9-C8F1A40744D6}"/>
              </a:ext>
            </a:extLst>
          </p:cNvPr>
          <p:cNvSpPr/>
          <p:nvPr/>
        </p:nvSpPr>
        <p:spPr>
          <a:xfrm>
            <a:off x="772216" y="5409592"/>
            <a:ext cx="1785030" cy="601874"/>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0" name="Freeform: Shape 9">
            <a:extLst>
              <a:ext uri="{FF2B5EF4-FFF2-40B4-BE49-F238E27FC236}">
                <a16:creationId xmlns:a16="http://schemas.microsoft.com/office/drawing/2014/main" id="{9EE69C1F-3CC0-4D98-4D4A-083F90E97D18}"/>
              </a:ext>
            </a:extLst>
          </p:cNvPr>
          <p:cNvSpPr/>
          <p:nvPr/>
        </p:nvSpPr>
        <p:spPr>
          <a:xfrm>
            <a:off x="772216" y="3152062"/>
            <a:ext cx="1979795" cy="710226"/>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1" name="Freeform: Shape 10">
            <a:extLst>
              <a:ext uri="{FF2B5EF4-FFF2-40B4-BE49-F238E27FC236}">
                <a16:creationId xmlns:a16="http://schemas.microsoft.com/office/drawing/2014/main" id="{5AEF3D32-A1F9-A45E-9909-8DC6F4F7EC3F}"/>
              </a:ext>
            </a:extLst>
          </p:cNvPr>
          <p:cNvSpPr/>
          <p:nvPr/>
        </p:nvSpPr>
        <p:spPr>
          <a:xfrm>
            <a:off x="4980331" y="2517526"/>
            <a:ext cx="3410629" cy="688311"/>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2" name="Freeform: Shape 11">
            <a:extLst>
              <a:ext uri="{FF2B5EF4-FFF2-40B4-BE49-F238E27FC236}">
                <a16:creationId xmlns:a16="http://schemas.microsoft.com/office/drawing/2014/main" id="{D43C870A-82AB-A4BD-F26B-8A8ED51F271E}"/>
              </a:ext>
            </a:extLst>
          </p:cNvPr>
          <p:cNvSpPr/>
          <p:nvPr/>
        </p:nvSpPr>
        <p:spPr>
          <a:xfrm>
            <a:off x="615655" y="2496016"/>
            <a:ext cx="4116475" cy="34594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3" name="Freeform: Shape 12">
            <a:extLst>
              <a:ext uri="{FF2B5EF4-FFF2-40B4-BE49-F238E27FC236}">
                <a16:creationId xmlns:a16="http://schemas.microsoft.com/office/drawing/2014/main" id="{1EBBA200-FD49-8FEE-5907-23B0834AF335}"/>
              </a:ext>
            </a:extLst>
          </p:cNvPr>
          <p:cNvSpPr/>
          <p:nvPr/>
        </p:nvSpPr>
        <p:spPr>
          <a:xfrm>
            <a:off x="419439" y="4016037"/>
            <a:ext cx="3763406" cy="107189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4" name="Freeform: Shape 13">
            <a:extLst>
              <a:ext uri="{FF2B5EF4-FFF2-40B4-BE49-F238E27FC236}">
                <a16:creationId xmlns:a16="http://schemas.microsoft.com/office/drawing/2014/main" id="{1FC3F8EA-8BFF-302F-F9A8-94BAF0420BCC}"/>
              </a:ext>
            </a:extLst>
          </p:cNvPr>
          <p:cNvSpPr/>
          <p:nvPr/>
        </p:nvSpPr>
        <p:spPr>
          <a:xfrm>
            <a:off x="4473211" y="4943381"/>
            <a:ext cx="4304986" cy="864347"/>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4" name="Freeform: Shape 3">
            <a:extLst>
              <a:ext uri="{FF2B5EF4-FFF2-40B4-BE49-F238E27FC236}">
                <a16:creationId xmlns:a16="http://schemas.microsoft.com/office/drawing/2014/main" id="{DAFBFFE4-83E1-0A26-95B1-91CD825EDAB4}"/>
              </a:ext>
            </a:extLst>
          </p:cNvPr>
          <p:cNvSpPr/>
          <p:nvPr/>
        </p:nvSpPr>
        <p:spPr>
          <a:xfrm>
            <a:off x="615655" y="2342267"/>
            <a:ext cx="1139951" cy="153749"/>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5" name="Freeform: Shape 4">
            <a:extLst>
              <a:ext uri="{FF2B5EF4-FFF2-40B4-BE49-F238E27FC236}">
                <a16:creationId xmlns:a16="http://schemas.microsoft.com/office/drawing/2014/main" id="{21E27937-35FE-CE7D-A506-85EA47CE299B}"/>
              </a:ext>
            </a:extLst>
          </p:cNvPr>
          <p:cNvSpPr/>
          <p:nvPr/>
        </p:nvSpPr>
        <p:spPr>
          <a:xfrm>
            <a:off x="5286884" y="2070475"/>
            <a:ext cx="3304159" cy="29256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Tree>
    <p:extLst>
      <p:ext uri="{BB962C8B-B14F-4D97-AF65-F5344CB8AC3E}">
        <p14:creationId xmlns:p14="http://schemas.microsoft.com/office/powerpoint/2010/main" val="41418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heel(1)">
                                      <p:cBhvr>
                                        <p:cTn id="9" dur="20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139836"/>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 - later slide)</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hit IDE </a:t>
            </a:r>
            <a:r>
              <a:rPr lang="en-US" sz="1800" dirty="0" err="1"/>
              <a:t>dbg</a:t>
            </a:r>
            <a:r>
              <a:rPr lang="en-US" sz="1800" dirty="0"/>
              <a:t>-download and notice at91-output on console -&gt; IDE needs some means to download at91 into </a:t>
            </a:r>
            <a:r>
              <a:rPr lang="en-US" sz="1800" dirty="0" err="1"/>
              <a:t>internalSRAM</a:t>
            </a:r>
            <a:r>
              <a:rPr lang="en-US" sz="1800" dirty="0"/>
              <a:t> and execute it -&gt; next section</a:t>
            </a:r>
          </a:p>
          <a:p>
            <a:pPr marL="758952" lvl="1" indent="-457200">
              <a:buFont typeface="+mj-lt"/>
              <a:buAutoNum type="arabicPeriod"/>
            </a:pPr>
            <a:r>
              <a:rPr lang="en-US" sz="1800" dirty="0"/>
              <a:t>once at91 executed DDR-space now visible, hence IDE can just download app as </a:t>
            </a:r>
            <a:r>
              <a:rPr lang="en-US" dirty="0"/>
              <a:t>usual in MCU-flow and </a:t>
            </a:r>
            <a:r>
              <a:rPr lang="en-US" dirty="0" err="1"/>
              <a:t>halt@main</a:t>
            </a:r>
            <a:r>
              <a:rPr lang="en-US" dirty="0"/>
              <a:t> (if configured)</a:t>
            </a:r>
          </a:p>
          <a:p>
            <a:pPr marL="758952" lvl="1" indent="-457200">
              <a:buFont typeface="+mj-lt"/>
              <a:buAutoNum type="arabicPeriod"/>
            </a:pPr>
            <a:r>
              <a:rPr lang="en-US" sz="1800" dirty="0" err="1"/>
              <a:t>IDEreset</a:t>
            </a:r>
            <a:r>
              <a:rPr lang="en-US" sz="1800" dirty="0"/>
              <a:t> button only resets PC but doesn't re-run at91, therefore popup warning and not recommended</a:t>
            </a:r>
          </a:p>
        </p:txBody>
      </p:sp>
      <p:sp>
        <p:nvSpPr>
          <p:cNvPr id="3" name="TextBox 2">
            <a:extLst>
              <a:ext uri="{FF2B5EF4-FFF2-40B4-BE49-F238E27FC236}">
                <a16:creationId xmlns:a16="http://schemas.microsoft.com/office/drawing/2014/main" id="{858CCA50-6413-0DF6-EA27-7F11B4C8043D}"/>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custDataLst>
      <p:tags r:id="rId1"/>
    </p:custDataLst>
    <p:extLst>
      <p:ext uri="{BB962C8B-B14F-4D97-AF65-F5344CB8AC3E}">
        <p14:creationId xmlns:p14="http://schemas.microsoft.com/office/powerpoint/2010/main" val="15280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AC06-423D-4B40-BA1D-FD9915E1E1C4}"/>
              </a:ext>
            </a:extLst>
          </p:cNvPr>
          <p:cNvSpPr>
            <a:spLocks noGrp="1"/>
          </p:cNvSpPr>
          <p:nvPr>
            <p:ph type="title"/>
          </p:nvPr>
        </p:nvSpPr>
        <p:spPr>
          <a:xfrm>
            <a:off x="1229624" y="188918"/>
            <a:ext cx="8607102" cy="648472"/>
          </a:xfrm>
        </p:spPr>
        <p:txBody>
          <a:bodyPr/>
          <a:lstStyle/>
          <a:p>
            <a:pPr algn="l"/>
            <a:r>
              <a:rPr lang="en-US" sz="4000" dirty="0"/>
              <a:t>2) how MPUs boot and task of at91</a:t>
            </a:r>
            <a:endParaRPr lang="en-US" sz="3600" dirty="0"/>
          </a:p>
        </p:txBody>
      </p:sp>
      <p:sp>
        <p:nvSpPr>
          <p:cNvPr id="3" name="TextBox 2">
            <a:extLst>
              <a:ext uri="{FF2B5EF4-FFF2-40B4-BE49-F238E27FC236}">
                <a16:creationId xmlns:a16="http://schemas.microsoft.com/office/drawing/2014/main" id="{983A79DB-BB63-4AD6-923B-ED14D3F2CAC7}"/>
              </a:ext>
            </a:extLst>
          </p:cNvPr>
          <p:cNvSpPr txBox="1"/>
          <p:nvPr/>
        </p:nvSpPr>
        <p:spPr>
          <a:xfrm>
            <a:off x="156608" y="1712361"/>
            <a:ext cx="3523670" cy="4708981"/>
          </a:xfrm>
          <a:prstGeom prst="rect">
            <a:avLst/>
          </a:prstGeom>
          <a:noFill/>
        </p:spPr>
        <p:txBody>
          <a:bodyPr wrap="square" rtlCol="0">
            <a:spAutoFit/>
          </a:bodyPr>
          <a:lstStyle/>
          <a:p>
            <a:r>
              <a:rPr lang="de-DE" sz="2000" b="1" u="sng" dirty="0"/>
              <a:t>In summary: </a:t>
            </a:r>
            <a:r>
              <a:rPr lang="de-DE" sz="2000" dirty="0"/>
              <a:t> </a:t>
            </a:r>
          </a:p>
          <a:p>
            <a:pPr marL="179388" indent="-179388"/>
            <a:r>
              <a:rPr lang="de-DE" sz="2000" dirty="0"/>
              <a:t>Applications for MPUs run out-of DDR</a:t>
            </a:r>
          </a:p>
          <a:p>
            <a:pPr marL="179388" indent="-179388"/>
            <a:endParaRPr lang="de-DE" sz="2000" dirty="0"/>
          </a:p>
          <a:p>
            <a:pPr marL="179388" indent="-179388"/>
            <a:r>
              <a:rPr lang="de-DE" sz="2000" dirty="0"/>
              <a:t>But DDR is setup by at91, hence must first run at91 and only after can load &amp; execute the application</a:t>
            </a:r>
          </a:p>
          <a:p>
            <a:pPr marL="179388" indent="-179388"/>
            <a:endParaRPr lang="de-DE" sz="2000" dirty="0"/>
          </a:p>
          <a:p>
            <a:pPr marL="179388" indent="-179388"/>
            <a:r>
              <a:rPr lang="de-DE" sz="2000" dirty="0"/>
              <a:t>Run from DDR is the </a:t>
            </a:r>
            <a:r>
              <a:rPr lang="de-DE" sz="2000" b="1" i="1" dirty="0"/>
              <a:t>usual</a:t>
            </a:r>
            <a:r>
              <a:rPr lang="de-DE" sz="2000" dirty="0"/>
              <a:t> flow but one can also configure the system to run from eg QSPI with XIP mode and would completely skip DDR</a:t>
            </a:r>
            <a:br>
              <a:rPr lang="de-DE" sz="2000" dirty="0"/>
            </a:br>
            <a:r>
              <a:rPr lang="de-DE" sz="2000" dirty="0"/>
              <a:t>-&gt;later slide !</a:t>
            </a:r>
          </a:p>
        </p:txBody>
      </p:sp>
      <p:sp>
        <p:nvSpPr>
          <p:cNvPr id="10" name="Rectangle 9">
            <a:extLst>
              <a:ext uri="{FF2B5EF4-FFF2-40B4-BE49-F238E27FC236}">
                <a16:creationId xmlns:a16="http://schemas.microsoft.com/office/drawing/2014/main" id="{056ECA33-A1DB-F846-0571-A748951ACA2E}"/>
              </a:ext>
            </a:extLst>
          </p:cNvPr>
          <p:cNvSpPr/>
          <p:nvPr/>
        </p:nvSpPr>
        <p:spPr>
          <a:xfrm>
            <a:off x="3814307" y="1476311"/>
            <a:ext cx="8107334" cy="4689969"/>
          </a:xfrm>
          <a:prstGeom prst="rect">
            <a:avLst/>
          </a:prstGeom>
          <a:solidFill>
            <a:srgbClr val="DCDCDC"/>
          </a:solidFill>
          <a:ln w="19050">
            <a:solidFill>
              <a:srgbClr val="FF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050" b="1" i="1" dirty="0">
              <a:solidFill>
                <a:schemeClr val="accent2"/>
              </a:solidFill>
            </a:endParaRPr>
          </a:p>
        </p:txBody>
      </p:sp>
      <p:sp>
        <p:nvSpPr>
          <p:cNvPr id="28" name="Rectangle 27">
            <a:extLst>
              <a:ext uri="{FF2B5EF4-FFF2-40B4-BE49-F238E27FC236}">
                <a16:creationId xmlns:a16="http://schemas.microsoft.com/office/drawing/2014/main" id="{44FDABF3-F9CB-2E05-C152-5B475C392B87}"/>
              </a:ext>
            </a:extLst>
          </p:cNvPr>
          <p:cNvSpPr/>
          <p:nvPr/>
        </p:nvSpPr>
        <p:spPr>
          <a:xfrm flipH="1">
            <a:off x="6512418" y="1586889"/>
            <a:ext cx="2217971" cy="2695699"/>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29" name="Rectangle 28">
            <a:extLst>
              <a:ext uri="{FF2B5EF4-FFF2-40B4-BE49-F238E27FC236}">
                <a16:creationId xmlns:a16="http://schemas.microsoft.com/office/drawing/2014/main" id="{BBBFF1E7-F458-C738-016D-C10CE19BF7DE}"/>
              </a:ext>
            </a:extLst>
          </p:cNvPr>
          <p:cNvSpPr/>
          <p:nvPr/>
        </p:nvSpPr>
        <p:spPr>
          <a:xfrm flipH="1">
            <a:off x="3956586" y="1544845"/>
            <a:ext cx="2227809" cy="3699086"/>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sp>
        <p:nvSpPr>
          <p:cNvPr id="30" name="Rectangle 29">
            <a:extLst>
              <a:ext uri="{FF2B5EF4-FFF2-40B4-BE49-F238E27FC236}">
                <a16:creationId xmlns:a16="http://schemas.microsoft.com/office/drawing/2014/main" id="{23E7FE9F-7BC1-0AA0-7E7F-A59C264BC292}"/>
              </a:ext>
            </a:extLst>
          </p:cNvPr>
          <p:cNvSpPr/>
          <p:nvPr/>
        </p:nvSpPr>
        <p:spPr>
          <a:xfrm>
            <a:off x="4024236" y="1617888"/>
            <a:ext cx="2001770" cy="14998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70707"/>
                </a:solidFill>
              </a:rPr>
              <a:t>ROMCode</a:t>
            </a:r>
            <a:endParaRPr lang="en-US" sz="1400" b="1" dirty="0">
              <a:solidFill>
                <a:srgbClr val="070707"/>
              </a:solidFill>
            </a:endParaRPr>
          </a:p>
        </p:txBody>
      </p:sp>
      <p:sp>
        <p:nvSpPr>
          <p:cNvPr id="31" name="Rectangle 30">
            <a:extLst>
              <a:ext uri="{FF2B5EF4-FFF2-40B4-BE49-F238E27FC236}">
                <a16:creationId xmlns:a16="http://schemas.microsoft.com/office/drawing/2014/main" id="{09B4D13A-5DC3-496E-7A97-354AD07F1EAF}"/>
              </a:ext>
            </a:extLst>
          </p:cNvPr>
          <p:cNvSpPr/>
          <p:nvPr/>
        </p:nvSpPr>
        <p:spPr>
          <a:xfrm>
            <a:off x="4011781" y="1629929"/>
            <a:ext cx="1994933" cy="1499876"/>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400" b="1" dirty="0">
                <a:solidFill>
                  <a:srgbClr val="070707"/>
                </a:solidFill>
              </a:rPr>
            </a:br>
            <a:r>
              <a:rPr lang="en-US" sz="1400" b="1" dirty="0" err="1">
                <a:solidFill>
                  <a:srgbClr val="070707"/>
                </a:solidFill>
              </a:rPr>
              <a:t>ROMCode</a:t>
            </a:r>
            <a:endParaRPr lang="en-US" sz="1400" b="1" dirty="0">
              <a:solidFill>
                <a:srgbClr val="070707"/>
              </a:solidFill>
            </a:endParaRPr>
          </a:p>
        </p:txBody>
      </p:sp>
      <p:sp>
        <p:nvSpPr>
          <p:cNvPr id="32" name="Rectangle 31">
            <a:extLst>
              <a:ext uri="{FF2B5EF4-FFF2-40B4-BE49-F238E27FC236}">
                <a16:creationId xmlns:a16="http://schemas.microsoft.com/office/drawing/2014/main" id="{372B62DA-E977-7596-F69A-50DE863BFA37}"/>
              </a:ext>
            </a:extLst>
          </p:cNvPr>
          <p:cNvSpPr/>
          <p:nvPr/>
        </p:nvSpPr>
        <p:spPr>
          <a:xfrm flipH="1">
            <a:off x="8984108" y="1592043"/>
            <a:ext cx="2217971" cy="1167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34" name="Rectangle 33">
            <a:extLst>
              <a:ext uri="{FF2B5EF4-FFF2-40B4-BE49-F238E27FC236}">
                <a16:creationId xmlns:a16="http://schemas.microsoft.com/office/drawing/2014/main" id="{93BBD8BB-1C91-7FEC-5D85-A67EF0CBA837}"/>
              </a:ext>
            </a:extLst>
          </p:cNvPr>
          <p:cNvSpPr/>
          <p:nvPr/>
        </p:nvSpPr>
        <p:spPr>
          <a:xfrm>
            <a:off x="6578796" y="2844962"/>
            <a:ext cx="1999311" cy="793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35" name="Rectangle 34">
            <a:extLst>
              <a:ext uri="{FF2B5EF4-FFF2-40B4-BE49-F238E27FC236}">
                <a16:creationId xmlns:a16="http://schemas.microsoft.com/office/drawing/2014/main" id="{A8BCA622-EACA-B376-EFC5-EFD650454A6F}"/>
              </a:ext>
            </a:extLst>
          </p:cNvPr>
          <p:cNvSpPr/>
          <p:nvPr/>
        </p:nvSpPr>
        <p:spPr>
          <a:xfrm>
            <a:off x="6578796" y="1661024"/>
            <a:ext cx="1999311" cy="10335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39" name="Rectangle 38">
            <a:extLst>
              <a:ext uri="{FF2B5EF4-FFF2-40B4-BE49-F238E27FC236}">
                <a16:creationId xmlns:a16="http://schemas.microsoft.com/office/drawing/2014/main" id="{CEFC743C-DD4C-4A0D-28C8-3E0A298D8BE8}"/>
              </a:ext>
            </a:extLst>
          </p:cNvPr>
          <p:cNvSpPr/>
          <p:nvPr/>
        </p:nvSpPr>
        <p:spPr>
          <a:xfrm>
            <a:off x="6578796" y="2835467"/>
            <a:ext cx="1999311" cy="799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r>
              <a:rPr lang="en-US" sz="1400" b="1" i="1" dirty="0">
                <a:solidFill>
                  <a:srgbClr val="070707"/>
                </a:solidFill>
              </a:rPr>
              <a:t>Application</a:t>
            </a:r>
          </a:p>
          <a:p>
            <a:pPr algn="ctr"/>
            <a:endParaRPr lang="en-US" sz="1400" b="1" i="1" dirty="0"/>
          </a:p>
        </p:txBody>
      </p:sp>
      <p:sp>
        <p:nvSpPr>
          <p:cNvPr id="40" name="Rectangle 39">
            <a:extLst>
              <a:ext uri="{FF2B5EF4-FFF2-40B4-BE49-F238E27FC236}">
                <a16:creationId xmlns:a16="http://schemas.microsoft.com/office/drawing/2014/main" id="{41297EC1-875A-B7CE-EFBB-DFAAC6649042}"/>
              </a:ext>
            </a:extLst>
          </p:cNvPr>
          <p:cNvSpPr/>
          <p:nvPr/>
        </p:nvSpPr>
        <p:spPr>
          <a:xfrm>
            <a:off x="4051928" y="3545310"/>
            <a:ext cx="1982186" cy="103047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lnSpc>
                <a:spcPct val="150000"/>
              </a:lnSpc>
            </a:pPr>
            <a:endParaRPr lang="en-US" sz="1400" b="1" i="1" dirty="0">
              <a:solidFill>
                <a:schemeClr val="accent2"/>
              </a:solidFill>
            </a:endParaRPr>
          </a:p>
        </p:txBody>
      </p:sp>
      <p:sp>
        <p:nvSpPr>
          <p:cNvPr id="41" name="Rectangle 40">
            <a:extLst>
              <a:ext uri="{FF2B5EF4-FFF2-40B4-BE49-F238E27FC236}">
                <a16:creationId xmlns:a16="http://schemas.microsoft.com/office/drawing/2014/main" id="{FB26713A-6287-0D4F-E24B-30EF1CD3B4EE}"/>
              </a:ext>
            </a:extLst>
          </p:cNvPr>
          <p:cNvSpPr/>
          <p:nvPr/>
        </p:nvSpPr>
        <p:spPr>
          <a:xfrm>
            <a:off x="4046727" y="3548368"/>
            <a:ext cx="1999311" cy="1019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2" name="Rectangle 41">
            <a:extLst>
              <a:ext uri="{FF2B5EF4-FFF2-40B4-BE49-F238E27FC236}">
                <a16:creationId xmlns:a16="http://schemas.microsoft.com/office/drawing/2014/main" id="{94B5BB8C-2DF7-BB6D-8AA6-676B01DF691E}"/>
              </a:ext>
            </a:extLst>
          </p:cNvPr>
          <p:cNvSpPr/>
          <p:nvPr/>
        </p:nvSpPr>
        <p:spPr>
          <a:xfrm>
            <a:off x="4051928" y="3541199"/>
            <a:ext cx="1984048" cy="1030340"/>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r>
              <a:rPr lang="en-US" sz="1400" b="1" i="1" dirty="0">
                <a:solidFill>
                  <a:schemeClr val="accent2"/>
                </a:solidFill>
              </a:rPr>
              <a:t> </a:t>
            </a:r>
          </a:p>
        </p:txBody>
      </p:sp>
      <p:sp>
        <p:nvSpPr>
          <p:cNvPr id="43" name="Rectangle 42">
            <a:extLst>
              <a:ext uri="{FF2B5EF4-FFF2-40B4-BE49-F238E27FC236}">
                <a16:creationId xmlns:a16="http://schemas.microsoft.com/office/drawing/2014/main" id="{2C928331-77E1-6151-CFFB-D6A80CB4BC56}"/>
              </a:ext>
            </a:extLst>
          </p:cNvPr>
          <p:cNvSpPr/>
          <p:nvPr/>
        </p:nvSpPr>
        <p:spPr>
          <a:xfrm>
            <a:off x="6498892" y="4385074"/>
            <a:ext cx="2079215" cy="307777"/>
          </a:xfrm>
          <a:prstGeom prst="rect">
            <a:avLst/>
          </a:prstGeom>
        </p:spPr>
        <p:txBody>
          <a:bodyPr wrap="square">
            <a:spAutoFit/>
          </a:bodyPr>
          <a:lstStyle/>
          <a:p>
            <a:pPr algn="ctr"/>
            <a:r>
              <a:rPr lang="en-US" sz="1400" b="1" i="1" dirty="0">
                <a:solidFill>
                  <a:srgbClr val="070707"/>
                </a:solidFill>
              </a:rPr>
              <a:t>NVM</a:t>
            </a:r>
          </a:p>
        </p:txBody>
      </p:sp>
      <p:sp>
        <p:nvSpPr>
          <p:cNvPr id="44" name="Rectangle 43">
            <a:extLst>
              <a:ext uri="{FF2B5EF4-FFF2-40B4-BE49-F238E27FC236}">
                <a16:creationId xmlns:a16="http://schemas.microsoft.com/office/drawing/2014/main" id="{94163A09-8900-42E5-FE1F-D82C116B912C}"/>
              </a:ext>
            </a:extLst>
          </p:cNvPr>
          <p:cNvSpPr/>
          <p:nvPr/>
        </p:nvSpPr>
        <p:spPr>
          <a:xfrm>
            <a:off x="3571067" y="5232236"/>
            <a:ext cx="2660554" cy="307777"/>
          </a:xfrm>
          <a:prstGeom prst="rect">
            <a:avLst/>
          </a:prstGeom>
        </p:spPr>
        <p:txBody>
          <a:bodyPr wrap="square">
            <a:spAutoFit/>
          </a:bodyPr>
          <a:lstStyle/>
          <a:p>
            <a:pPr algn="ctr"/>
            <a:r>
              <a:rPr lang="en-US" sz="1400" b="1" i="1" dirty="0">
                <a:solidFill>
                  <a:srgbClr val="070707"/>
                </a:solidFill>
              </a:rPr>
              <a:t>SAMA5</a:t>
            </a:r>
          </a:p>
        </p:txBody>
      </p:sp>
      <p:sp>
        <p:nvSpPr>
          <p:cNvPr id="45" name="Rectangle 44">
            <a:extLst>
              <a:ext uri="{FF2B5EF4-FFF2-40B4-BE49-F238E27FC236}">
                <a16:creationId xmlns:a16="http://schemas.microsoft.com/office/drawing/2014/main" id="{D04A33F5-938B-84BF-4D9A-441CDA204B63}"/>
              </a:ext>
            </a:extLst>
          </p:cNvPr>
          <p:cNvSpPr/>
          <p:nvPr/>
        </p:nvSpPr>
        <p:spPr>
          <a:xfrm>
            <a:off x="3724039" y="3096828"/>
            <a:ext cx="1534305" cy="307777"/>
          </a:xfrm>
          <a:prstGeom prst="rect">
            <a:avLst/>
          </a:prstGeom>
        </p:spPr>
        <p:txBody>
          <a:bodyPr wrap="square">
            <a:spAutoFit/>
          </a:bodyPr>
          <a:lstStyle/>
          <a:p>
            <a:pPr algn="r"/>
            <a:r>
              <a:rPr lang="en-US" sz="1400" b="1" i="1" dirty="0">
                <a:solidFill>
                  <a:srgbClr val="070707"/>
                </a:solidFill>
              </a:rPr>
              <a:t>ROM Memory</a:t>
            </a:r>
          </a:p>
        </p:txBody>
      </p:sp>
      <p:sp>
        <p:nvSpPr>
          <p:cNvPr id="46" name="Rectangle 45">
            <a:extLst>
              <a:ext uri="{FF2B5EF4-FFF2-40B4-BE49-F238E27FC236}">
                <a16:creationId xmlns:a16="http://schemas.microsoft.com/office/drawing/2014/main" id="{8144C433-6237-362F-F764-C586C3864690}"/>
              </a:ext>
            </a:extLst>
          </p:cNvPr>
          <p:cNvSpPr/>
          <p:nvPr/>
        </p:nvSpPr>
        <p:spPr>
          <a:xfrm>
            <a:off x="4231299" y="4682636"/>
            <a:ext cx="1615034" cy="307777"/>
          </a:xfrm>
          <a:prstGeom prst="rect">
            <a:avLst/>
          </a:prstGeom>
        </p:spPr>
        <p:txBody>
          <a:bodyPr wrap="square">
            <a:spAutoFit/>
          </a:bodyPr>
          <a:lstStyle/>
          <a:p>
            <a:pPr algn="r"/>
            <a:r>
              <a:rPr lang="en-US" sz="1400" b="1" i="1" dirty="0">
                <a:solidFill>
                  <a:srgbClr val="070707"/>
                </a:solidFill>
              </a:rPr>
              <a:t>SRAM Memory</a:t>
            </a:r>
          </a:p>
        </p:txBody>
      </p:sp>
      <p:sp>
        <p:nvSpPr>
          <p:cNvPr id="47" name="Rectangle 46">
            <a:extLst>
              <a:ext uri="{FF2B5EF4-FFF2-40B4-BE49-F238E27FC236}">
                <a16:creationId xmlns:a16="http://schemas.microsoft.com/office/drawing/2014/main" id="{8586E1C0-2ED9-B438-8EDC-D545852E2F7A}"/>
              </a:ext>
            </a:extLst>
          </p:cNvPr>
          <p:cNvSpPr/>
          <p:nvPr/>
        </p:nvSpPr>
        <p:spPr>
          <a:xfrm>
            <a:off x="9429599" y="2817682"/>
            <a:ext cx="1326988" cy="307777"/>
          </a:xfrm>
          <a:prstGeom prst="rect">
            <a:avLst/>
          </a:prstGeom>
        </p:spPr>
        <p:txBody>
          <a:bodyPr wrap="square">
            <a:spAutoFit/>
          </a:bodyPr>
          <a:lstStyle/>
          <a:p>
            <a:r>
              <a:rPr lang="en-US" sz="1400" b="1" i="1" dirty="0">
                <a:solidFill>
                  <a:srgbClr val="070707"/>
                </a:solidFill>
              </a:rPr>
              <a:t>DRAM</a:t>
            </a:r>
          </a:p>
        </p:txBody>
      </p:sp>
      <p:sp>
        <p:nvSpPr>
          <p:cNvPr id="48" name="Rectangle 47">
            <a:extLst>
              <a:ext uri="{FF2B5EF4-FFF2-40B4-BE49-F238E27FC236}">
                <a16:creationId xmlns:a16="http://schemas.microsoft.com/office/drawing/2014/main" id="{424B312F-49C7-FFB6-6030-F57486E5369D}"/>
              </a:ext>
            </a:extLst>
          </p:cNvPr>
          <p:cNvSpPr/>
          <p:nvPr/>
        </p:nvSpPr>
        <p:spPr>
          <a:xfrm>
            <a:off x="6578796" y="1666018"/>
            <a:ext cx="1999311" cy="103144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9" name="Cloud 48">
            <a:extLst>
              <a:ext uri="{FF2B5EF4-FFF2-40B4-BE49-F238E27FC236}">
                <a16:creationId xmlns:a16="http://schemas.microsoft.com/office/drawing/2014/main" id="{966F5166-87D7-092D-E921-329438C2BE7B}"/>
              </a:ext>
            </a:extLst>
          </p:cNvPr>
          <p:cNvSpPr/>
          <p:nvPr/>
        </p:nvSpPr>
        <p:spPr>
          <a:xfrm>
            <a:off x="3418321" y="1465384"/>
            <a:ext cx="1857015" cy="937172"/>
          </a:xfrm>
          <a:prstGeom prst="cloud">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070707"/>
                </a:solidFill>
              </a:rPr>
              <a:t>Valid</a:t>
            </a:r>
            <a:r>
              <a:rPr lang="fr-FR" sz="1050" dirty="0">
                <a:solidFill>
                  <a:srgbClr val="070707"/>
                </a:solidFill>
              </a:rPr>
              <a:t> boot code </a:t>
            </a:r>
            <a:endParaRPr lang="en-US" sz="1050" dirty="0">
              <a:solidFill>
                <a:srgbClr val="070707"/>
              </a:solidFill>
            </a:endParaRPr>
          </a:p>
        </p:txBody>
      </p:sp>
      <p:grpSp>
        <p:nvGrpSpPr>
          <p:cNvPr id="50" name="Group 49">
            <a:extLst>
              <a:ext uri="{FF2B5EF4-FFF2-40B4-BE49-F238E27FC236}">
                <a16:creationId xmlns:a16="http://schemas.microsoft.com/office/drawing/2014/main" id="{2EF31B68-D5FD-ED47-2ACF-B58986DA82E1}"/>
              </a:ext>
            </a:extLst>
          </p:cNvPr>
          <p:cNvGrpSpPr/>
          <p:nvPr/>
        </p:nvGrpSpPr>
        <p:grpSpPr>
          <a:xfrm>
            <a:off x="10239276" y="5434679"/>
            <a:ext cx="1925605" cy="898864"/>
            <a:chOff x="7538292" y="4824251"/>
            <a:chExt cx="1558410" cy="676932"/>
          </a:xfrm>
        </p:grpSpPr>
        <p:sp>
          <p:nvSpPr>
            <p:cNvPr id="51" name="Rectangle 50">
              <a:extLst>
                <a:ext uri="{FF2B5EF4-FFF2-40B4-BE49-F238E27FC236}">
                  <a16:creationId xmlns:a16="http://schemas.microsoft.com/office/drawing/2014/main" id="{4DCFB02A-D4BD-F59C-A719-CC0989FCBAE6}"/>
                </a:ext>
              </a:extLst>
            </p:cNvPr>
            <p:cNvSpPr/>
            <p:nvPr/>
          </p:nvSpPr>
          <p:spPr>
            <a:xfrm>
              <a:off x="7538292" y="4978106"/>
              <a:ext cx="344467" cy="350639"/>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i="1" dirty="0">
                <a:solidFill>
                  <a:schemeClr val="accent2"/>
                </a:solidFill>
              </a:endParaRPr>
            </a:p>
          </p:txBody>
        </p:sp>
        <p:sp>
          <p:nvSpPr>
            <p:cNvPr id="52" name="TextBox 51">
              <a:extLst>
                <a:ext uri="{FF2B5EF4-FFF2-40B4-BE49-F238E27FC236}">
                  <a16:creationId xmlns:a16="http://schemas.microsoft.com/office/drawing/2014/main" id="{20685479-5C05-63A8-DBCB-6A45ECBDAE91}"/>
                </a:ext>
              </a:extLst>
            </p:cNvPr>
            <p:cNvSpPr txBox="1"/>
            <p:nvPr/>
          </p:nvSpPr>
          <p:spPr>
            <a:xfrm>
              <a:off x="7851226" y="4824251"/>
              <a:ext cx="1245476" cy="676932"/>
            </a:xfrm>
            <a:prstGeom prst="rect">
              <a:avLst/>
            </a:prstGeom>
            <a:noFill/>
          </p:spPr>
          <p:txBody>
            <a:bodyPr wrap="square" rtlCol="0">
              <a:spAutoFit/>
            </a:bodyPr>
            <a:lstStyle/>
            <a:p>
              <a:r>
                <a:rPr lang="fr-FR" sz="1350" i="1" dirty="0">
                  <a:solidFill>
                    <a:srgbClr val="070707"/>
                  </a:solidFill>
                </a:rPr>
                <a:t>Is </a:t>
              </a:r>
              <a:r>
                <a:rPr lang="fr-FR" sz="1350" i="1" dirty="0" err="1">
                  <a:solidFill>
                    <a:srgbClr val="070707"/>
                  </a:solidFill>
                </a:rPr>
                <a:t>being</a:t>
              </a:r>
              <a:r>
                <a:rPr lang="fr-FR" sz="1350" i="1" dirty="0">
                  <a:solidFill>
                    <a:srgbClr val="070707"/>
                  </a:solidFill>
                </a:rPr>
                <a:t> </a:t>
              </a:r>
              <a:r>
                <a:rPr lang="fr-FR" sz="1350" i="1" dirty="0" err="1">
                  <a:solidFill>
                    <a:srgbClr val="070707"/>
                  </a:solidFill>
                </a:rPr>
                <a:t>executed</a:t>
              </a:r>
              <a:endParaRPr lang="en-US" sz="1350" i="1" dirty="0">
                <a:solidFill>
                  <a:srgbClr val="070707"/>
                </a:solidFill>
              </a:endParaRPr>
            </a:p>
          </p:txBody>
        </p:sp>
      </p:grpSp>
      <p:sp>
        <p:nvSpPr>
          <p:cNvPr id="53" name="Rectangle 52">
            <a:extLst>
              <a:ext uri="{FF2B5EF4-FFF2-40B4-BE49-F238E27FC236}">
                <a16:creationId xmlns:a16="http://schemas.microsoft.com/office/drawing/2014/main" id="{33D1244D-81FA-6DE9-C0F2-20C553465D5E}"/>
              </a:ext>
            </a:extLst>
          </p:cNvPr>
          <p:cNvSpPr/>
          <p:nvPr/>
        </p:nvSpPr>
        <p:spPr>
          <a:xfrm>
            <a:off x="9081803" y="1675686"/>
            <a:ext cx="1999311" cy="799998"/>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4" name="TextBox 3">
            <a:extLst>
              <a:ext uri="{FF2B5EF4-FFF2-40B4-BE49-F238E27FC236}">
                <a16:creationId xmlns:a16="http://schemas.microsoft.com/office/drawing/2014/main" id="{0F6D5718-DCEB-D2B9-1409-A12EF62D137F}"/>
              </a:ext>
            </a:extLst>
          </p:cNvPr>
          <p:cNvSpPr txBox="1"/>
          <p:nvPr/>
        </p:nvSpPr>
        <p:spPr>
          <a:xfrm>
            <a:off x="113485" y="955559"/>
            <a:ext cx="11808155" cy="400110"/>
          </a:xfrm>
          <a:prstGeom prst="rect">
            <a:avLst/>
          </a:prstGeom>
          <a:noFill/>
        </p:spPr>
        <p:txBody>
          <a:bodyPr wrap="square" rtlCol="0">
            <a:spAutoFit/>
          </a:bodyPr>
          <a:lstStyle/>
          <a:p>
            <a:r>
              <a:rPr lang="de-DE" sz="2000" dirty="0"/>
              <a:t>Before we look at how at91 is runs, to debug a H3 app in MPLABX, need to understand how MPUs boot?</a:t>
            </a:r>
          </a:p>
        </p:txBody>
      </p:sp>
      <p:sp>
        <p:nvSpPr>
          <p:cNvPr id="6" name="TextBox 5">
            <a:extLst>
              <a:ext uri="{FF2B5EF4-FFF2-40B4-BE49-F238E27FC236}">
                <a16:creationId xmlns:a16="http://schemas.microsoft.com/office/drawing/2014/main" id="{52B9BF9D-6FD8-77C0-F6E7-A3AFFACE1CE0}"/>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39027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3.4957E-6 4.44444E-6 L -0.20631 0.27338 " pathEditMode="relative" rAng="0" ptsTypes="AA">
                                      <p:cBhvr>
                                        <p:cTn id="16" dur="2000" fill="hold"/>
                                        <p:tgtEl>
                                          <p:spTgt spid="48"/>
                                        </p:tgtEl>
                                        <p:attrNameLst>
                                          <p:attrName>ppt_x</p:attrName>
                                          <p:attrName>ppt_y</p:attrName>
                                        </p:attrNameLst>
                                      </p:cBhvr>
                                      <p:rCtr x="-10315" y="13657"/>
                                    </p:animMotion>
                                  </p:childTnLst>
                                </p:cTn>
                              </p:par>
                            </p:childTnLst>
                          </p:cTn>
                        </p:par>
                        <p:par>
                          <p:cTn id="17" fill="hold">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3.4957E-6 7.40741E-7 L 0.20513 -0.16945 " pathEditMode="relative" rAng="0" ptsTypes="AA">
                                      <p:cBhvr>
                                        <p:cTn id="40" dur="2000" fill="hold"/>
                                        <p:tgtEl>
                                          <p:spTgt spid="39"/>
                                        </p:tgtEl>
                                        <p:attrNameLst>
                                          <p:attrName>ppt_x</p:attrName>
                                          <p:attrName>ppt_y</p:attrName>
                                        </p:attrNameLst>
                                      </p:cBhvr>
                                      <p:rCtr x="10250" y="-8472"/>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1" grpId="1" animBg="1"/>
      <p:bldP spid="32" grpId="0" animBg="1"/>
      <p:bldP spid="39" grpId="0" animBg="1"/>
      <p:bldP spid="39" grpId="1" animBg="1"/>
      <p:bldP spid="41" grpId="0" animBg="1"/>
      <p:bldP spid="42" grpId="0" animBg="1"/>
      <p:bldP spid="42" grpId="1" animBg="1"/>
      <p:bldP spid="47" grpId="0"/>
      <p:bldP spid="48" grpId="0" animBg="1"/>
      <p:bldP spid="48" grpId="1" animBg="1"/>
      <p:bldP spid="48" grpId="2" animBg="1"/>
      <p:bldP spid="49" grpId="0" animBg="1"/>
      <p:bldP spid="49" grpId="1" animBg="1"/>
      <p:bldP spid="5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for H3app develop in MPLABX</a:t>
            </a:r>
          </a:p>
        </p:txBody>
      </p:sp>
      <p:sp>
        <p:nvSpPr>
          <p:cNvPr id="5" name="Content Placeholder 4"/>
          <p:cNvSpPr>
            <a:spLocks noGrp="1"/>
          </p:cNvSpPr>
          <p:nvPr>
            <p:ph idx="1"/>
          </p:nvPr>
        </p:nvSpPr>
        <p:spPr>
          <a:xfrm>
            <a:off x="520605" y="1027652"/>
            <a:ext cx="11366595" cy="3477843"/>
          </a:xfrm>
          <a:noFill/>
        </p:spPr>
        <p:txBody>
          <a:bodyPr wrap="square">
            <a:spAutoFit/>
          </a:bodyPr>
          <a:lstStyle/>
          <a:p>
            <a:pPr>
              <a:spcBef>
                <a:spcPts val="1200"/>
              </a:spcBef>
            </a:pPr>
            <a:r>
              <a:rPr lang="en-US" sz="2400" b="0" dirty="0"/>
              <a:t>Variant needs to support </a:t>
            </a:r>
            <a:r>
              <a:rPr lang="en-US" sz="2400" i="1" dirty="0" err="1"/>
              <a:t>develop&amp;debug</a:t>
            </a:r>
            <a:r>
              <a:rPr lang="en-US" sz="2400" i="1" dirty="0"/>
              <a:t> </a:t>
            </a:r>
            <a:r>
              <a:rPr lang="en-US" sz="2400" b="0" dirty="0"/>
              <a:t> of a Harmony3-application </a:t>
            </a:r>
            <a:r>
              <a:rPr lang="en-US" sz="2400" i="1" dirty="0"/>
              <a:t>in MPLABX</a:t>
            </a:r>
            <a:r>
              <a:rPr lang="en-US" sz="2400" b="0" dirty="0">
                <a:solidFill>
                  <a:schemeClr val="tx1"/>
                </a:solidFill>
              </a:rPr>
              <a:t> </a:t>
            </a:r>
          </a:p>
          <a:p>
            <a:pPr>
              <a:spcBef>
                <a:spcPts val="1200"/>
              </a:spcBef>
            </a:pPr>
            <a:r>
              <a:rPr lang="en-US" sz="2400" b="0" dirty="0">
                <a:solidFill>
                  <a:schemeClr val="tx1"/>
                </a:solidFill>
              </a:rPr>
              <a:t>at91 tasks for this case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Before we see how to create this at91-variant in MPLABX, </a:t>
            </a:r>
            <a:br>
              <a:rPr lang="en-US" sz="2400" dirty="0">
                <a:solidFill>
                  <a:schemeClr val="tx1"/>
                </a:solidFill>
              </a:rPr>
            </a:br>
            <a:r>
              <a:rPr lang="en-US" sz="2400" dirty="0">
                <a:solidFill>
                  <a:schemeClr val="tx1"/>
                </a:solidFill>
              </a:rPr>
              <a:t>first let's look at how the flow in MPLABX works</a:t>
            </a:r>
          </a:p>
        </p:txBody>
      </p:sp>
      <p:sp>
        <p:nvSpPr>
          <p:cNvPr id="3" name="TextBox 2">
            <a:extLst>
              <a:ext uri="{FF2B5EF4-FFF2-40B4-BE49-F238E27FC236}">
                <a16:creationId xmlns:a16="http://schemas.microsoft.com/office/drawing/2014/main" id="{F00DC958-13FF-9D17-A6B8-A7CBF1049A77}"/>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custDataLst>
      <p:tags r:id="rId1"/>
    </p:custDataLst>
    <p:extLst>
      <p:ext uri="{BB962C8B-B14F-4D97-AF65-F5344CB8AC3E}">
        <p14:creationId xmlns:p14="http://schemas.microsoft.com/office/powerpoint/2010/main" val="1816299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6808" y="231203"/>
            <a:ext cx="9155723" cy="647419"/>
          </a:xfrm>
        </p:spPr>
        <p:txBody>
          <a:bodyPr/>
          <a:lstStyle/>
          <a:p>
            <a:pPr algn="l"/>
            <a:r>
              <a:rPr lang="en-US" sz="4000" dirty="0"/>
              <a:t>2)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938381"/>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the background when you hit 'Download' in the IDE?</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2" y="2018274"/>
            <a:ext cx="2339656"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831716" y="3507811"/>
            <a:ext cx="1759415"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875119" y="2095924"/>
            <a:ext cx="2003528" cy="12664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554414"/>
            <a:chOff x="3807846" y="1707314"/>
            <a:chExt cx="1771197" cy="1554414"/>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496036"/>
            </a:xfrm>
            <a:prstGeom prst="rect">
              <a:avLst/>
            </a:prstGeom>
            <a:noFill/>
          </p:spPr>
          <p:txBody>
            <a:bodyPr wrap="square" rtlCol="0">
              <a:spAutoFit/>
            </a:bodyPr>
            <a:lstStyle/>
            <a:p>
              <a:r>
                <a:rPr lang="de-DE" sz="1800" b="1" dirty="0"/>
                <a:t>NVM</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8920985" y="2614100"/>
            <a:ext cx="2702771" cy="2063709"/>
          </a:xfrm>
          <a:prstGeom prst="rect">
            <a:avLst/>
          </a:prstGeom>
        </p:spPr>
      </p:pic>
      <p:grpSp>
        <p:nvGrpSpPr>
          <p:cNvPr id="37" name="Group 36">
            <a:extLst>
              <a:ext uri="{FF2B5EF4-FFF2-40B4-BE49-F238E27FC236}">
                <a16:creationId xmlns:a16="http://schemas.microsoft.com/office/drawing/2014/main" id="{8B2DF13F-22EB-D3E2-DDD4-B2ECAF2F3791}"/>
              </a:ext>
            </a:extLst>
          </p:cNvPr>
          <p:cNvGrpSpPr/>
          <p:nvPr/>
        </p:nvGrpSpPr>
        <p:grpSpPr>
          <a:xfrm>
            <a:off x="1934447" y="3184088"/>
            <a:ext cx="6936127" cy="1048144"/>
            <a:chOff x="1373085" y="3416347"/>
            <a:chExt cx="5408715" cy="780414"/>
          </a:xfrm>
        </p:grpSpPr>
        <p:sp>
          <p:nvSpPr>
            <p:cNvPr id="25" name="TextBox 24">
              <a:extLst>
                <a:ext uri="{FF2B5EF4-FFF2-40B4-BE49-F238E27FC236}">
                  <a16:creationId xmlns:a16="http://schemas.microsoft.com/office/drawing/2014/main" id="{64905926-B760-1998-3EEF-C211551B131C}"/>
                </a:ext>
              </a:extLst>
            </p:cNvPr>
            <p:cNvSpPr txBox="1"/>
            <p:nvPr/>
          </p:nvSpPr>
          <p:spPr>
            <a:xfrm rot="21232822">
              <a:off x="2347010" y="3416347"/>
              <a:ext cx="4430069" cy="435404"/>
            </a:xfrm>
            <a:prstGeom prst="rect">
              <a:avLst/>
            </a:prstGeom>
            <a:solidFill>
              <a:schemeClr val="bg1"/>
            </a:solidFill>
          </p:spPr>
          <p:txBody>
            <a:bodyPr wrap="square" rtlCol="0">
              <a:spAutoFit/>
            </a:bodyPr>
            <a:lstStyle/>
            <a:p>
              <a:r>
                <a:rPr lang="de-DE" sz="1600" b="1" dirty="0">
                  <a:solidFill>
                    <a:srgbClr val="FF0000"/>
                  </a:solidFill>
                  <a:latin typeface="Courier New" panose="02070309020205020404" pitchFamily="49" charset="0"/>
                  <a:cs typeface="Courier New" panose="02070309020205020404" pitchFamily="49" charset="0"/>
                </a:rPr>
                <a:t>4:&lt;dfp&gt;\scripts\jlink*.py:</a:t>
              </a:r>
              <a:r>
                <a:rPr lang="de-DE" sz="1600" b="1" dirty="0">
                  <a:solidFill>
                    <a:srgbClr val="0070C0"/>
                  </a:solidFill>
                  <a:latin typeface="Courier New" panose="02070309020205020404" pitchFamily="49" charset="0"/>
                  <a:cs typeface="Courier New" panose="02070309020205020404" pitchFamily="49" charset="0"/>
                </a:rPr>
                <a:t> </a:t>
              </a:r>
              <a:br>
                <a:rPr lang="de-DE" sz="1600" b="1" dirty="0">
                  <a:solidFill>
                    <a:srgbClr val="0070C0"/>
                  </a:solidFill>
                  <a:latin typeface="Courier New" panose="02070309020205020404" pitchFamily="49" charset="0"/>
                  <a:cs typeface="Courier New" panose="02070309020205020404" pitchFamily="49" charset="0"/>
                </a:rPr>
              </a:br>
              <a:r>
                <a:rPr lang="de-DE" sz="1600" b="1" dirty="0">
                  <a:solidFill>
                    <a:srgbClr val="0070C0"/>
                  </a:solidFill>
                  <a:latin typeface="Courier New" panose="02070309020205020404" pitchFamily="49" charset="0"/>
                  <a:cs typeface="Courier New" panose="02070309020205020404" pitchFamily="49" charset="0"/>
                </a:rPr>
                <a:t>download at91_loopEnd to intSRAM + execute</a:t>
              </a:r>
            </a:p>
          </p:txBody>
        </p:sp>
        <p:cxnSp>
          <p:nvCxnSpPr>
            <p:cNvPr id="24" name="Straight Arrow Connector 23">
              <a:extLst>
                <a:ext uri="{FF2B5EF4-FFF2-40B4-BE49-F238E27FC236}">
                  <a16:creationId xmlns:a16="http://schemas.microsoft.com/office/drawing/2014/main" id="{D9181D7F-9C0D-8B5D-7A87-E358B21D4CE8}"/>
                </a:ext>
              </a:extLst>
            </p:cNvPr>
            <p:cNvCxnSpPr>
              <a:cxnSpLocks/>
            </p:cNvCxnSpPr>
            <p:nvPr/>
          </p:nvCxnSpPr>
          <p:spPr>
            <a:xfrm flipH="1">
              <a:off x="1373085" y="3598976"/>
              <a:ext cx="5408715" cy="59778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8C58C1D-66AC-7F86-8C85-35D6192D8C1E}"/>
              </a:ext>
            </a:extLst>
          </p:cNvPr>
          <p:cNvSpPr txBox="1"/>
          <p:nvPr/>
        </p:nvSpPr>
        <p:spPr>
          <a:xfrm>
            <a:off x="1053073" y="3989371"/>
            <a:ext cx="1049821" cy="923329"/>
          </a:xfrm>
          <a:prstGeom prst="rect">
            <a:avLst/>
          </a:prstGeom>
          <a:noFill/>
          <a:ln>
            <a:solidFill>
              <a:schemeClr val="tx1"/>
            </a:solidFill>
          </a:ln>
        </p:spPr>
        <p:txBody>
          <a:bodyPr wrap="square" rtlCol="0">
            <a:spAutoFit/>
          </a:bodyPr>
          <a:lstStyle/>
          <a:p>
            <a:endParaRPr lang="de-DE" sz="1800" dirty="0"/>
          </a:p>
          <a:p>
            <a:r>
              <a:rPr lang="de-DE" sz="1800" dirty="0"/>
              <a:t>at91</a:t>
            </a:r>
          </a:p>
          <a:p>
            <a:endParaRPr lang="de-DE" sz="1800" dirty="0"/>
          </a:p>
        </p:txBody>
      </p:sp>
      <p:grpSp>
        <p:nvGrpSpPr>
          <p:cNvPr id="35" name="Group 34">
            <a:extLst>
              <a:ext uri="{FF2B5EF4-FFF2-40B4-BE49-F238E27FC236}">
                <a16:creationId xmlns:a16="http://schemas.microsoft.com/office/drawing/2014/main" id="{4D836858-A73D-71D3-67AE-440B147669DE}"/>
              </a:ext>
            </a:extLst>
          </p:cNvPr>
          <p:cNvGrpSpPr/>
          <p:nvPr/>
        </p:nvGrpSpPr>
        <p:grpSpPr>
          <a:xfrm>
            <a:off x="8870573" y="1744510"/>
            <a:ext cx="3009504" cy="633540"/>
            <a:chOff x="6091106" y="2254046"/>
            <a:chExt cx="2584438"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376605"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 h3app.X prjProp</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8" y="2473683"/>
              <a:ext cx="2557846"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Bootstrap -&gt;at91*.elf</a:t>
              </a:r>
            </a:p>
          </p:txBody>
        </p:sp>
      </p:grpSp>
      <p:grpSp>
        <p:nvGrpSpPr>
          <p:cNvPr id="48" name="Group 47">
            <a:extLst>
              <a:ext uri="{FF2B5EF4-FFF2-40B4-BE49-F238E27FC236}">
                <a16:creationId xmlns:a16="http://schemas.microsoft.com/office/drawing/2014/main" id="{CBFAB931-41BF-9A82-0354-0F2674FF9C34}"/>
              </a:ext>
            </a:extLst>
          </p:cNvPr>
          <p:cNvGrpSpPr/>
          <p:nvPr/>
        </p:nvGrpSpPr>
        <p:grpSpPr>
          <a:xfrm>
            <a:off x="2835244" y="4350956"/>
            <a:ext cx="6500707" cy="1472234"/>
            <a:chOff x="1804877" y="4189727"/>
            <a:chExt cx="5379423" cy="1096178"/>
          </a:xfrm>
        </p:grpSpPr>
        <p:sp>
          <p:nvSpPr>
            <p:cNvPr id="15" name="TextBox 14">
              <a:extLst>
                <a:ext uri="{FF2B5EF4-FFF2-40B4-BE49-F238E27FC236}">
                  <a16:creationId xmlns:a16="http://schemas.microsoft.com/office/drawing/2014/main" id="{493F331E-16DF-C708-1A25-1A3DA167D8D4}"/>
                </a:ext>
              </a:extLst>
            </p:cNvPr>
            <p:cNvSpPr txBox="1"/>
            <p:nvPr/>
          </p:nvSpPr>
          <p:spPr>
            <a:xfrm>
              <a:off x="2900262" y="5010913"/>
              <a:ext cx="1092759" cy="274992"/>
            </a:xfrm>
            <a:prstGeom prst="rect">
              <a:avLst/>
            </a:prstGeom>
            <a:noFill/>
            <a:ln>
              <a:solidFill>
                <a:schemeClr val="tx1"/>
              </a:solidFill>
            </a:ln>
          </p:spPr>
          <p:txBody>
            <a:bodyPr wrap="square" rtlCol="0">
              <a:spAutoFit/>
            </a:bodyPr>
            <a:lstStyle/>
            <a:p>
              <a:r>
                <a:rPr lang="de-DE" sz="1800" dirty="0"/>
                <a:t>h3_app.bin</a:t>
              </a:r>
            </a:p>
          </p:txBody>
        </p:sp>
        <p:sp>
          <p:nvSpPr>
            <p:cNvPr id="3" name="TextBox 2">
              <a:extLst>
                <a:ext uri="{FF2B5EF4-FFF2-40B4-BE49-F238E27FC236}">
                  <a16:creationId xmlns:a16="http://schemas.microsoft.com/office/drawing/2014/main" id="{1B53CC4A-20A4-1B49-16CC-2AE319937A58}"/>
                </a:ext>
              </a:extLst>
            </p:cNvPr>
            <p:cNvSpPr txBox="1"/>
            <p:nvPr/>
          </p:nvSpPr>
          <p:spPr>
            <a:xfrm rot="21274715">
              <a:off x="2410808" y="4189727"/>
              <a:ext cx="4773492" cy="481237"/>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6: MDBCore/IDE:</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progr_wr() h3app.elf into DDR (as usual)</a:t>
              </a:r>
            </a:p>
          </p:txBody>
        </p:sp>
        <p:sp>
          <p:nvSpPr>
            <p:cNvPr id="41" name="Freeform: Shape 40">
              <a:extLst>
                <a:ext uri="{FF2B5EF4-FFF2-40B4-BE49-F238E27FC236}">
                  <a16:creationId xmlns:a16="http://schemas.microsoft.com/office/drawing/2014/main" id="{EFD86DCF-8E5E-4D8D-2986-D345D22D57C9}"/>
                </a:ext>
              </a:extLst>
            </p:cNvPr>
            <p:cNvSpPr/>
            <p:nvPr/>
          </p:nvSpPr>
          <p:spPr>
            <a:xfrm>
              <a:off x="1804877" y="4207550"/>
              <a:ext cx="5050944" cy="1020359"/>
            </a:xfrm>
            <a:custGeom>
              <a:avLst/>
              <a:gdLst>
                <a:gd name="connsiteX0" fmla="*/ 4916244 w 4916244"/>
                <a:gd name="connsiteY0" fmla="*/ 0 h 1247887"/>
                <a:gd name="connsiteX1" fmla="*/ 75303 w 4916244"/>
                <a:gd name="connsiteY1" fmla="*/ 548640 h 1247887"/>
                <a:gd name="connsiteX2" fmla="*/ 0 w 4916244"/>
                <a:gd name="connsiteY2" fmla="*/ 925157 h 1247887"/>
                <a:gd name="connsiteX3" fmla="*/ 1021976 w 4916244"/>
                <a:gd name="connsiteY3" fmla="*/ 1247887 h 1247887"/>
              </a:gdLst>
              <a:ahLst/>
              <a:cxnLst>
                <a:cxn ang="0">
                  <a:pos x="connsiteX0" y="connsiteY0"/>
                </a:cxn>
                <a:cxn ang="0">
                  <a:pos x="connsiteX1" y="connsiteY1"/>
                </a:cxn>
                <a:cxn ang="0">
                  <a:pos x="connsiteX2" y="connsiteY2"/>
                </a:cxn>
                <a:cxn ang="0">
                  <a:pos x="connsiteX3" y="connsiteY3"/>
                </a:cxn>
              </a:cxnLst>
              <a:rect l="l" t="t" r="r" b="b"/>
              <a:pathLst>
                <a:path w="4916244" h="1247887">
                  <a:moveTo>
                    <a:pt x="4916244" y="0"/>
                  </a:moveTo>
                  <a:lnTo>
                    <a:pt x="75303" y="548640"/>
                  </a:lnTo>
                  <a:lnTo>
                    <a:pt x="0" y="925157"/>
                  </a:lnTo>
                  <a:lnTo>
                    <a:pt x="1021976" y="1247887"/>
                  </a:lnTo>
                </a:path>
              </a:pathLst>
            </a:cu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3: releaseRST</a:t>
            </a:r>
          </a:p>
        </p:txBody>
      </p:sp>
      <p:sp>
        <p:nvSpPr>
          <p:cNvPr id="7" name="TextBox 6">
            <a:extLst>
              <a:ext uri="{FF2B5EF4-FFF2-40B4-BE49-F238E27FC236}">
                <a16:creationId xmlns:a16="http://schemas.microsoft.com/office/drawing/2014/main" id="{60C72F36-6DD8-0E42-6824-AF6A8449D8F2}"/>
              </a:ext>
            </a:extLst>
          </p:cNvPr>
          <p:cNvSpPr txBox="1"/>
          <p:nvPr/>
        </p:nvSpPr>
        <p:spPr>
          <a:xfrm>
            <a:off x="905762" y="2352093"/>
            <a:ext cx="1914036" cy="338554"/>
          </a:xfrm>
          <a:prstGeom prst="rect">
            <a:avLst/>
          </a:prstGeom>
          <a:noFill/>
          <a:ln>
            <a:solidFill>
              <a:schemeClr val="tx1"/>
            </a:solidFill>
          </a:ln>
        </p:spPr>
        <p:txBody>
          <a:bodyPr wrap="square" rtlCol="0">
            <a:spAutoFit/>
          </a:bodyPr>
          <a:lstStyle/>
          <a:p>
            <a:r>
              <a:rPr lang="de-DE" sz="1600" dirty="0"/>
              <a:t>RomBOOT msg?</a:t>
            </a:r>
          </a:p>
        </p:txBody>
      </p:sp>
      <p:grpSp>
        <p:nvGrpSpPr>
          <p:cNvPr id="54" name="Group 53">
            <a:extLst>
              <a:ext uri="{FF2B5EF4-FFF2-40B4-BE49-F238E27FC236}">
                <a16:creationId xmlns:a16="http://schemas.microsoft.com/office/drawing/2014/main" id="{C08DA79B-D844-8F29-AD0B-5D6F9990C4C6}"/>
              </a:ext>
            </a:extLst>
          </p:cNvPr>
          <p:cNvGrpSpPr/>
          <p:nvPr/>
        </p:nvGrpSpPr>
        <p:grpSpPr>
          <a:xfrm>
            <a:off x="1093201" y="4504137"/>
            <a:ext cx="783178" cy="489994"/>
            <a:chOff x="7122241" y="6103177"/>
            <a:chExt cx="590424" cy="335524"/>
          </a:xfrm>
        </p:grpSpPr>
        <p:sp>
          <p:nvSpPr>
            <p:cNvPr id="52" name="Freeform: Shape 51">
              <a:extLst>
                <a:ext uri="{FF2B5EF4-FFF2-40B4-BE49-F238E27FC236}">
                  <a16:creationId xmlns:a16="http://schemas.microsoft.com/office/drawing/2014/main" id="{0F21FDF7-BD54-61A5-F995-06413453BBAB}"/>
                </a:ext>
              </a:extLst>
            </p:cNvPr>
            <p:cNvSpPr/>
            <p:nvPr/>
          </p:nvSpPr>
          <p:spPr>
            <a:xfrm>
              <a:off x="7459788" y="6103177"/>
              <a:ext cx="240692" cy="209923"/>
            </a:xfrm>
            <a:custGeom>
              <a:avLst/>
              <a:gdLst>
                <a:gd name="connsiteX0" fmla="*/ 276225 w 466725"/>
                <a:gd name="connsiteY0" fmla="*/ 0 h 695325"/>
                <a:gd name="connsiteX1" fmla="*/ 438150 w 466725"/>
                <a:gd name="connsiteY1" fmla="*/ 161925 h 695325"/>
                <a:gd name="connsiteX2" fmla="*/ 466725 w 466725"/>
                <a:gd name="connsiteY2" fmla="*/ 457200 h 695325"/>
                <a:gd name="connsiteX3" fmla="*/ 352425 w 466725"/>
                <a:gd name="connsiteY3" fmla="*/ 657225 h 695325"/>
                <a:gd name="connsiteX4" fmla="*/ 190500 w 466725"/>
                <a:gd name="connsiteY4" fmla="*/ 695325 h 695325"/>
                <a:gd name="connsiteX5" fmla="*/ 28575 w 466725"/>
                <a:gd name="connsiteY5" fmla="*/ 542925 h 695325"/>
                <a:gd name="connsiteX6" fmla="*/ 0 w 466725"/>
                <a:gd name="connsiteY6" fmla="*/ 2857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695325">
                  <a:moveTo>
                    <a:pt x="276225" y="0"/>
                  </a:moveTo>
                  <a:lnTo>
                    <a:pt x="438150" y="161925"/>
                  </a:lnTo>
                  <a:lnTo>
                    <a:pt x="466725" y="457200"/>
                  </a:lnTo>
                  <a:lnTo>
                    <a:pt x="352425" y="657225"/>
                  </a:lnTo>
                  <a:lnTo>
                    <a:pt x="190500" y="695325"/>
                  </a:lnTo>
                  <a:lnTo>
                    <a:pt x="28575" y="542925"/>
                  </a:lnTo>
                  <a:lnTo>
                    <a:pt x="0" y="285750"/>
                  </a:lnTo>
                </a:path>
              </a:pathLst>
            </a:cu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53" name="TextBox 52">
              <a:extLst>
                <a:ext uri="{FF2B5EF4-FFF2-40B4-BE49-F238E27FC236}">
                  <a16:creationId xmlns:a16="http://schemas.microsoft.com/office/drawing/2014/main" id="{EE1C9F4D-8183-5631-D184-F712D0AAD892}"/>
                </a:ext>
              </a:extLst>
            </p:cNvPr>
            <p:cNvSpPr txBox="1"/>
            <p:nvPr/>
          </p:nvSpPr>
          <p:spPr>
            <a:xfrm>
              <a:off x="7122241" y="6185800"/>
              <a:ext cx="590424" cy="252901"/>
            </a:xfrm>
            <a:prstGeom prst="rect">
              <a:avLst/>
            </a:prstGeom>
            <a:noFill/>
          </p:spPr>
          <p:txBody>
            <a:bodyPr wrap="square" rtlCol="0">
              <a:spAutoFit/>
            </a:bodyPr>
            <a:lstStyle/>
            <a:p>
              <a:r>
                <a:rPr lang="de-DE" sz="1800" b="1" dirty="0"/>
                <a:t>loop</a:t>
              </a:r>
            </a:p>
          </p:txBody>
        </p:sp>
      </p:grpSp>
      <p:grpSp>
        <p:nvGrpSpPr>
          <p:cNvPr id="64" name="Group 63">
            <a:extLst>
              <a:ext uri="{FF2B5EF4-FFF2-40B4-BE49-F238E27FC236}">
                <a16:creationId xmlns:a16="http://schemas.microsoft.com/office/drawing/2014/main" id="{903A4B9F-AC04-7156-7978-A3F7A1A0B13D}"/>
              </a:ext>
            </a:extLst>
          </p:cNvPr>
          <p:cNvGrpSpPr/>
          <p:nvPr/>
        </p:nvGrpSpPr>
        <p:grpSpPr>
          <a:xfrm>
            <a:off x="2257360" y="3851521"/>
            <a:ext cx="6659272" cy="809753"/>
            <a:chOff x="1624888" y="3913288"/>
            <a:chExt cx="5192827" cy="602915"/>
          </a:xfrm>
        </p:grpSpPr>
        <p:sp>
          <p:nvSpPr>
            <p:cNvPr id="58" name="TextBox 57">
              <a:extLst>
                <a:ext uri="{FF2B5EF4-FFF2-40B4-BE49-F238E27FC236}">
                  <a16:creationId xmlns:a16="http://schemas.microsoft.com/office/drawing/2014/main" id="{80E0652B-0823-E71F-8870-26C91CD11222}"/>
                </a:ext>
              </a:extLst>
            </p:cNvPr>
            <p:cNvSpPr txBox="1"/>
            <p:nvPr/>
          </p:nvSpPr>
          <p:spPr>
            <a:xfrm rot="21192676">
              <a:off x="2344494" y="3933580"/>
              <a:ext cx="4379162"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5: after </a:t>
              </a:r>
              <a:r>
                <a:rPr lang="de-DE" sz="1800" b="1" dirty="0">
                  <a:solidFill>
                    <a:srgbClr val="0070C0"/>
                  </a:solidFill>
                  <a:latin typeface="Courier New" panose="02070309020205020404" pitchFamily="49" charset="0"/>
                  <a:cs typeface="Courier New" panose="02070309020205020404" pitchFamily="49" charset="0"/>
                </a:rPr>
                <a:t>timeout</a:t>
              </a:r>
              <a:r>
                <a:rPr lang="de-DE" sz="1800" b="1" dirty="0">
                  <a:solidFill>
                    <a:srgbClr val="FF0000"/>
                  </a:solidFill>
                  <a:latin typeface="Courier New" panose="02070309020205020404" pitchFamily="49" charset="0"/>
                  <a:cs typeface="Courier New" panose="02070309020205020404" pitchFamily="49" charset="0"/>
                </a:rPr>
                <a:t> IDE continues as usual</a:t>
              </a:r>
            </a:p>
          </p:txBody>
        </p:sp>
        <p:cxnSp>
          <p:nvCxnSpPr>
            <p:cNvPr id="59" name="Straight Arrow Connector 58">
              <a:extLst>
                <a:ext uri="{FF2B5EF4-FFF2-40B4-BE49-F238E27FC236}">
                  <a16:creationId xmlns:a16="http://schemas.microsoft.com/office/drawing/2014/main" id="{E81A5D5B-2D2A-D61F-B229-D5DE99392D20}"/>
                </a:ext>
              </a:extLst>
            </p:cNvPr>
            <p:cNvCxnSpPr>
              <a:cxnSpLocks/>
            </p:cNvCxnSpPr>
            <p:nvPr/>
          </p:nvCxnSpPr>
          <p:spPr>
            <a:xfrm flipV="1">
              <a:off x="1624888" y="3913288"/>
              <a:ext cx="5192827" cy="60291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64438E8-B171-A977-2A15-30301EFB6202}"/>
              </a:ext>
            </a:extLst>
          </p:cNvPr>
          <p:cNvGrpSpPr/>
          <p:nvPr/>
        </p:nvGrpSpPr>
        <p:grpSpPr>
          <a:xfrm>
            <a:off x="5878095" y="1420193"/>
            <a:ext cx="2609872" cy="1353895"/>
            <a:chOff x="11544633" y="2308953"/>
            <a:chExt cx="2609872" cy="1353895"/>
          </a:xfrm>
        </p:grpSpPr>
        <p:sp>
          <p:nvSpPr>
            <p:cNvPr id="30" name="TextBox 29">
              <a:extLst>
                <a:ext uri="{FF2B5EF4-FFF2-40B4-BE49-F238E27FC236}">
                  <a16:creationId xmlns:a16="http://schemas.microsoft.com/office/drawing/2014/main" id="{044D6803-D98C-AD6D-1690-06C1620FD11A}"/>
                </a:ext>
              </a:extLst>
            </p:cNvPr>
            <p:cNvSpPr txBox="1"/>
            <p:nvPr/>
          </p:nvSpPr>
          <p:spPr>
            <a:xfrm>
              <a:off x="11544633" y="2308953"/>
              <a:ext cx="2609872" cy="646331"/>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2:IDE-download:</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compile h3app.elf</a:t>
              </a:r>
            </a:p>
          </p:txBody>
        </p:sp>
        <p:pic>
          <p:nvPicPr>
            <p:cNvPr id="28" name="Picture 27">
              <a:extLst>
                <a:ext uri="{FF2B5EF4-FFF2-40B4-BE49-F238E27FC236}">
                  <a16:creationId xmlns:a16="http://schemas.microsoft.com/office/drawing/2014/main" id="{EB5A2DA9-9E41-A7E2-6A70-A65580D249EA}"/>
                </a:ext>
              </a:extLst>
            </p:cNvPr>
            <p:cNvPicPr>
              <a:picLocks noChangeAspect="1"/>
            </p:cNvPicPr>
            <p:nvPr/>
          </p:nvPicPr>
          <p:blipFill>
            <a:blip r:embed="rId4"/>
            <a:stretch>
              <a:fillRect/>
            </a:stretch>
          </p:blipFill>
          <p:spPr>
            <a:xfrm>
              <a:off x="11968266" y="2920274"/>
              <a:ext cx="1765631" cy="742574"/>
            </a:xfrm>
            <a:prstGeom prst="rect">
              <a:avLst/>
            </a:prstGeom>
          </p:spPr>
        </p:pic>
      </p:gr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2438C8D3-01D2-4B6B-4CE3-618030AE33BE}"/>
              </a:ext>
            </a:extLst>
          </p:cNvPr>
          <p:cNvSpPr txBox="1"/>
          <p:nvPr/>
        </p:nvSpPr>
        <p:spPr>
          <a:xfrm>
            <a:off x="927121" y="2710459"/>
            <a:ext cx="1914036" cy="584775"/>
          </a:xfrm>
          <a:prstGeom prst="rect">
            <a:avLst/>
          </a:prstGeom>
          <a:noFill/>
          <a:ln>
            <a:solidFill>
              <a:schemeClr val="tx1"/>
            </a:solidFill>
          </a:ln>
        </p:spPr>
        <p:txBody>
          <a:bodyPr wrap="square" rtlCol="0">
            <a:spAutoFit/>
          </a:bodyPr>
          <a:lstStyle/>
          <a:p>
            <a:r>
              <a:rPr lang="de-DE" sz="1600" dirty="0"/>
              <a:t>Rom -&gt; </a:t>
            </a:r>
            <a:r>
              <a:rPr lang="de-DE" sz="1600" b="1" i="1" dirty="0">
                <a:solidFill>
                  <a:srgbClr val="0070C0"/>
                </a:solidFill>
              </a:rPr>
              <a:t>no at91?</a:t>
            </a:r>
            <a:br>
              <a:rPr lang="de-DE" sz="1600" b="1" i="1" dirty="0">
                <a:solidFill>
                  <a:srgbClr val="0070C0"/>
                </a:solidFill>
              </a:rPr>
            </a:br>
            <a:r>
              <a:rPr lang="de-DE" sz="1600" b="1" i="1" dirty="0">
                <a:solidFill>
                  <a:srgbClr val="0070C0"/>
                </a:solidFill>
              </a:rPr>
              <a:t>-&gt;sam-ba mode</a:t>
            </a:r>
            <a:endParaRPr lang="de-DE" sz="1600" dirty="0"/>
          </a:p>
        </p:txBody>
      </p:sp>
      <p:sp>
        <p:nvSpPr>
          <p:cNvPr id="19" name="TextBox 18">
            <a:extLst>
              <a:ext uri="{FF2B5EF4-FFF2-40B4-BE49-F238E27FC236}">
                <a16:creationId xmlns:a16="http://schemas.microsoft.com/office/drawing/2014/main" id="{5C740D5E-E11F-5AAC-5568-6FB3944C7C05}"/>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9757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Entry 'bootstrap' in </a:t>
            </a:r>
            <a:r>
              <a:rPr lang="en-US" sz="2400" b="0" dirty="0" err="1"/>
              <a:t>prjProps</a:t>
            </a:r>
            <a:r>
              <a:rPr lang="en-US" sz="2400" b="0" dirty="0"/>
              <a:t> not visible?</a:t>
            </a:r>
          </a:p>
          <a:p>
            <a:r>
              <a:rPr lang="en-US" sz="2400" b="0" dirty="0"/>
              <a:t>only visible if a debugger that supports </a:t>
            </a:r>
            <a:br>
              <a:rPr lang="en-US" sz="2400" b="0" dirty="0"/>
            </a:br>
            <a:r>
              <a:rPr lang="en-US" sz="2400" b="0" dirty="0"/>
              <a:t>MPUs is selected</a:t>
            </a:r>
          </a:p>
          <a:p>
            <a:r>
              <a:rPr lang="en-US" sz="2400" b="0" dirty="0"/>
              <a:t>either connect EDBG/J32 or select via</a:t>
            </a:r>
            <a:br>
              <a:rPr lang="en-US" sz="2400" b="0" dirty="0"/>
            </a:br>
            <a:r>
              <a:rPr lang="en-US" sz="2400" b="0" dirty="0"/>
              <a:t>'Show All' + apply</a:t>
            </a:r>
          </a:p>
        </p:txBody>
      </p:sp>
      <p:pic>
        <p:nvPicPr>
          <p:cNvPr id="11" name="Picture 10">
            <a:extLst>
              <a:ext uri="{FF2B5EF4-FFF2-40B4-BE49-F238E27FC236}">
                <a16:creationId xmlns:a16="http://schemas.microsoft.com/office/drawing/2014/main" id="{4EE0F87B-4818-CC8C-852D-32E2FC2CC7EB}"/>
              </a:ext>
            </a:extLst>
          </p:cNvPr>
          <p:cNvPicPr>
            <a:picLocks noChangeAspect="1"/>
          </p:cNvPicPr>
          <p:nvPr/>
        </p:nvPicPr>
        <p:blipFill>
          <a:blip r:embed="rId3"/>
          <a:stretch>
            <a:fillRect/>
          </a:stretch>
        </p:blipFill>
        <p:spPr>
          <a:xfrm>
            <a:off x="3347384" y="3150956"/>
            <a:ext cx="6733818" cy="3148394"/>
          </a:xfrm>
          <a:prstGeom prst="rect">
            <a:avLst/>
          </a:prstGeom>
          <a:ln>
            <a:solidFill>
              <a:schemeClr val="tx1"/>
            </a:solidFill>
          </a:ln>
        </p:spPr>
      </p:pic>
      <p:pic>
        <p:nvPicPr>
          <p:cNvPr id="13" name="Picture 12">
            <a:extLst>
              <a:ext uri="{FF2B5EF4-FFF2-40B4-BE49-F238E27FC236}">
                <a16:creationId xmlns:a16="http://schemas.microsoft.com/office/drawing/2014/main" id="{04A57767-228C-959B-93D6-CDBD0358ED8B}"/>
              </a:ext>
            </a:extLst>
          </p:cNvPr>
          <p:cNvPicPr>
            <a:picLocks noChangeAspect="1"/>
          </p:cNvPicPr>
          <p:nvPr/>
        </p:nvPicPr>
        <p:blipFill>
          <a:blip r:embed="rId4"/>
          <a:stretch>
            <a:fillRect/>
          </a:stretch>
        </p:blipFill>
        <p:spPr>
          <a:xfrm>
            <a:off x="6195758" y="943303"/>
            <a:ext cx="4863371" cy="1898311"/>
          </a:xfrm>
          <a:prstGeom prst="rect">
            <a:avLst/>
          </a:prstGeom>
          <a:ln>
            <a:solidFill>
              <a:schemeClr val="tx1"/>
            </a:solidFill>
          </a:ln>
        </p:spPr>
      </p:pic>
      <p:sp>
        <p:nvSpPr>
          <p:cNvPr id="5" name="TextBox 4">
            <a:extLst>
              <a:ext uri="{FF2B5EF4-FFF2-40B4-BE49-F238E27FC236}">
                <a16:creationId xmlns:a16="http://schemas.microsoft.com/office/drawing/2014/main" id="{CAF0D200-6106-B191-B2EC-9BD7D263C2BC}"/>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3781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bootstrap in MPLABX project properties:</a:t>
            </a:r>
          </a:p>
          <a:p>
            <a:pPr lvl="1"/>
            <a:r>
              <a:rPr lang="en-US" sz="2400" b="0" dirty="0"/>
              <a:t>use bootstrap 'enable' (why this choice is unclear)</a:t>
            </a:r>
          </a:p>
          <a:p>
            <a:pPr lvl="1"/>
            <a:r>
              <a:rPr lang="en-US" sz="2400" b="0" dirty="0"/>
              <a:t>3 choices</a:t>
            </a:r>
          </a:p>
          <a:p>
            <a:pPr marL="1051560" lvl="2" indent="-457200">
              <a:buFont typeface="+mj-lt"/>
              <a:buAutoNum type="arabicPeriod"/>
            </a:pPr>
            <a:r>
              <a:rPr lang="en-US" sz="2200" dirty="0"/>
              <a:t>path to bootstrap project (never tried to use at91…X prj)</a:t>
            </a:r>
          </a:p>
          <a:p>
            <a:pPr marL="1051560" lvl="2" indent="-457200">
              <a:buFont typeface="+mj-lt"/>
              <a:buAutoNum type="arabicPeriod"/>
            </a:pPr>
            <a:r>
              <a:rPr lang="en-US" sz="2200" dirty="0"/>
              <a:t>use elf-version of at91 (contains entry-&amp;load-address, so *.elf enough)</a:t>
            </a:r>
          </a:p>
          <a:p>
            <a:pPr marL="1051560" lvl="2" indent="-457200">
              <a:buFont typeface="+mj-lt"/>
              <a:buAutoNum type="arabicPeriod"/>
            </a:pPr>
            <a:r>
              <a:rPr lang="en-US" sz="2200" dirty="0"/>
              <a:t>use bin-version of at91, but then need to specify entry- and load-address (-&gt; next slide)</a:t>
            </a:r>
          </a:p>
          <a:p>
            <a:pPr lvl="2"/>
            <a:endParaRPr lang="en-US" sz="2200" b="0" dirty="0"/>
          </a:p>
        </p:txBody>
      </p:sp>
      <p:pic>
        <p:nvPicPr>
          <p:cNvPr id="5" name="Picture 4">
            <a:extLst>
              <a:ext uri="{FF2B5EF4-FFF2-40B4-BE49-F238E27FC236}">
                <a16:creationId xmlns:a16="http://schemas.microsoft.com/office/drawing/2014/main" id="{64049F7F-0429-3473-4CB7-DBE792A75E14}"/>
              </a:ext>
            </a:extLst>
          </p:cNvPr>
          <p:cNvPicPr>
            <a:picLocks noChangeAspect="1"/>
          </p:cNvPicPr>
          <p:nvPr/>
        </p:nvPicPr>
        <p:blipFill>
          <a:blip r:embed="rId3"/>
          <a:stretch>
            <a:fillRect/>
          </a:stretch>
        </p:blipFill>
        <p:spPr>
          <a:xfrm>
            <a:off x="1230489" y="3629891"/>
            <a:ext cx="9950856" cy="2748331"/>
          </a:xfrm>
          <a:prstGeom prst="rect">
            <a:avLst/>
          </a:prstGeom>
          <a:ln>
            <a:solidFill>
              <a:schemeClr val="tx1"/>
            </a:solidFill>
          </a:ln>
        </p:spPr>
      </p:pic>
      <p:sp>
        <p:nvSpPr>
          <p:cNvPr id="6" name="TextBox 5">
            <a:extLst>
              <a:ext uri="{FF2B5EF4-FFF2-40B4-BE49-F238E27FC236}">
                <a16:creationId xmlns:a16="http://schemas.microsoft.com/office/drawing/2014/main" id="{CB33973B-4BC7-CDAC-93D7-C5894F63858A}"/>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94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elf vs bin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p:txBody>
      </p:sp>
      <p:grpSp>
        <p:nvGrpSpPr>
          <p:cNvPr id="10" name="Group 9">
            <a:extLst>
              <a:ext uri="{FF2B5EF4-FFF2-40B4-BE49-F238E27FC236}">
                <a16:creationId xmlns:a16="http://schemas.microsoft.com/office/drawing/2014/main" id="{64CF12D0-C77F-7631-7603-8FAA8F9C85BC}"/>
              </a:ext>
            </a:extLst>
          </p:cNvPr>
          <p:cNvGrpSpPr/>
          <p:nvPr/>
        </p:nvGrpSpPr>
        <p:grpSpPr>
          <a:xfrm>
            <a:off x="135370" y="1299457"/>
            <a:ext cx="6735594" cy="4714647"/>
            <a:chOff x="135370" y="1299457"/>
            <a:chExt cx="6735594" cy="4714647"/>
          </a:xfrm>
        </p:grpSpPr>
        <p:pic>
          <p:nvPicPr>
            <p:cNvPr id="3" name="Picture 2" descr="Diagram, table&#10;&#10;Description automatically generated">
              <a:extLst>
                <a:ext uri="{FF2B5EF4-FFF2-40B4-BE49-F238E27FC236}">
                  <a16:creationId xmlns:a16="http://schemas.microsoft.com/office/drawing/2014/main" id="{147259FC-FA5C-6458-6F8F-B6BF86B0DD2C}"/>
                </a:ext>
              </a:extLst>
            </p:cNvPr>
            <p:cNvPicPr>
              <a:picLocks noChangeAspect="1"/>
            </p:cNvPicPr>
            <p:nvPr/>
          </p:nvPicPr>
          <p:blipFill>
            <a:blip r:embed="rId3"/>
            <a:stretch>
              <a:fillRect/>
            </a:stretch>
          </p:blipFill>
          <p:spPr>
            <a:xfrm>
              <a:off x="135370" y="1299457"/>
              <a:ext cx="6735594" cy="4714647"/>
            </a:xfrm>
            <a:prstGeom prst="rect">
              <a:avLst/>
            </a:prstGeom>
            <a:ln>
              <a:solidFill>
                <a:schemeClr val="tx1"/>
              </a:solidFill>
            </a:ln>
          </p:spPr>
        </p:pic>
        <p:sp>
          <p:nvSpPr>
            <p:cNvPr id="9" name="TextBox 8">
              <a:extLst>
                <a:ext uri="{FF2B5EF4-FFF2-40B4-BE49-F238E27FC236}">
                  <a16:creationId xmlns:a16="http://schemas.microsoft.com/office/drawing/2014/main" id="{797CF5C6-B401-4789-E7D7-FCA6F7C04E69}"/>
                </a:ext>
              </a:extLst>
            </p:cNvPr>
            <p:cNvSpPr txBox="1"/>
            <p:nvPr/>
          </p:nvSpPr>
          <p:spPr>
            <a:xfrm>
              <a:off x="1534677" y="1574800"/>
              <a:ext cx="1422400" cy="400110"/>
            </a:xfrm>
            <a:prstGeom prst="rect">
              <a:avLst/>
            </a:prstGeom>
            <a:noFill/>
          </p:spPr>
          <p:txBody>
            <a:bodyPr wrap="square" rtlCol="0">
              <a:spAutoFit/>
            </a:bodyPr>
            <a:lstStyle/>
            <a:p>
              <a:r>
                <a:rPr lang="de-DE" sz="2000" b="1" dirty="0"/>
                <a:t>SAMA7G5</a:t>
              </a:r>
              <a:endParaRPr lang="de-DE" b="1" dirty="0"/>
            </a:p>
          </p:txBody>
        </p:sp>
      </p:grpSp>
      <p:pic>
        <p:nvPicPr>
          <p:cNvPr id="7" name="Picture 6">
            <a:extLst>
              <a:ext uri="{FF2B5EF4-FFF2-40B4-BE49-F238E27FC236}">
                <a16:creationId xmlns:a16="http://schemas.microsoft.com/office/drawing/2014/main" id="{9D07E02B-69FA-97B4-74FA-CB2C0D522FB3}"/>
              </a:ext>
            </a:extLst>
          </p:cNvPr>
          <p:cNvPicPr>
            <a:picLocks noChangeAspect="1"/>
          </p:cNvPicPr>
          <p:nvPr/>
        </p:nvPicPr>
        <p:blipFill>
          <a:blip r:embed="rId4"/>
          <a:stretch>
            <a:fillRect/>
          </a:stretch>
        </p:blipFill>
        <p:spPr>
          <a:xfrm>
            <a:off x="5813694" y="1146134"/>
            <a:ext cx="6028427" cy="2084344"/>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341E82A2-2D3B-31D9-2FC0-731F1AD0B1DC}"/>
              </a:ext>
            </a:extLst>
          </p:cNvPr>
          <p:cNvPicPr>
            <a:picLocks noChangeAspect="1"/>
          </p:cNvPicPr>
          <p:nvPr/>
        </p:nvPicPr>
        <p:blipFill>
          <a:blip r:embed="rId5"/>
          <a:stretch>
            <a:fillRect/>
          </a:stretch>
        </p:blipFill>
        <p:spPr>
          <a:xfrm>
            <a:off x="4578722" y="3455426"/>
            <a:ext cx="7474733" cy="3104855"/>
          </a:xfrm>
          <a:prstGeom prst="rect">
            <a:avLst/>
          </a:prstGeom>
        </p:spPr>
      </p:pic>
      <p:grpSp>
        <p:nvGrpSpPr>
          <p:cNvPr id="19" name="Group 18">
            <a:extLst>
              <a:ext uri="{FF2B5EF4-FFF2-40B4-BE49-F238E27FC236}">
                <a16:creationId xmlns:a16="http://schemas.microsoft.com/office/drawing/2014/main" id="{B89BF71D-7EE1-ADD4-B3DE-EA279D86D148}"/>
              </a:ext>
            </a:extLst>
          </p:cNvPr>
          <p:cNvGrpSpPr/>
          <p:nvPr/>
        </p:nvGrpSpPr>
        <p:grpSpPr>
          <a:xfrm>
            <a:off x="346066" y="2188307"/>
            <a:ext cx="10309234" cy="3552093"/>
            <a:chOff x="346066" y="2188307"/>
            <a:chExt cx="10309234" cy="3552093"/>
          </a:xfrm>
        </p:grpSpPr>
        <p:sp>
          <p:nvSpPr>
            <p:cNvPr id="11" name="Rectangle 10">
              <a:extLst>
                <a:ext uri="{FF2B5EF4-FFF2-40B4-BE49-F238E27FC236}">
                  <a16:creationId xmlns:a16="http://schemas.microsoft.com/office/drawing/2014/main" id="{631B48CB-9C25-4E6A-09EB-C3D9E6DB14DA}"/>
                </a:ext>
              </a:extLst>
            </p:cNvPr>
            <p:cNvSpPr/>
            <p:nvPr/>
          </p:nvSpPr>
          <p:spPr>
            <a:xfrm>
              <a:off x="8316088" y="2188307"/>
              <a:ext cx="2339212" cy="4786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7FA9510-D61E-7D72-ABF7-2C519F1B70FF}"/>
                </a:ext>
              </a:extLst>
            </p:cNvPr>
            <p:cNvSpPr/>
            <p:nvPr/>
          </p:nvSpPr>
          <p:spPr>
            <a:xfrm>
              <a:off x="4644088" y="5105400"/>
              <a:ext cx="3420412" cy="141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8" name="Rectangle 17">
              <a:extLst>
                <a:ext uri="{FF2B5EF4-FFF2-40B4-BE49-F238E27FC236}">
                  <a16:creationId xmlns:a16="http://schemas.microsoft.com/office/drawing/2014/main" id="{4938EA7B-07F0-F84E-FD73-8084268FCD38}"/>
                </a:ext>
              </a:extLst>
            </p:cNvPr>
            <p:cNvSpPr/>
            <p:nvPr/>
          </p:nvSpPr>
          <p:spPr>
            <a:xfrm>
              <a:off x="346066" y="5105400"/>
              <a:ext cx="2511434"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8" name="TextBox 7">
            <a:extLst>
              <a:ext uri="{FF2B5EF4-FFF2-40B4-BE49-F238E27FC236}">
                <a16:creationId xmlns:a16="http://schemas.microsoft.com/office/drawing/2014/main" id="{7AB9BF4E-DEAB-D177-3AC2-50236118A9DE}"/>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34982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download+execute</a:t>
            </a:r>
            <a:r>
              <a:rPr lang="en-US" dirty="0"/>
              <a:t>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347649"/>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400" b="0" dirty="0"/>
              <a:t>now know where at91 bootstrap </a:t>
            </a:r>
            <a:br>
              <a:rPr lang="en-US" sz="2400" b="0" dirty="0"/>
            </a:br>
            <a:r>
              <a:rPr lang="en-US" sz="2400" b="0" dirty="0"/>
              <a:t>is specified but how is it downloaded </a:t>
            </a:r>
            <a:br>
              <a:rPr lang="en-US" sz="2400" b="0" dirty="0"/>
            </a:br>
            <a:r>
              <a:rPr lang="en-US" sz="2400" b="0" dirty="0"/>
              <a:t>into SRAM and executed?</a:t>
            </a:r>
          </a:p>
          <a:p>
            <a:pPr>
              <a:spcBef>
                <a:spcPts val="600"/>
              </a:spcBef>
            </a:pPr>
            <a:r>
              <a:rPr lang="en-US" sz="2400" b="0" dirty="0"/>
              <a:t>Trick is a python-interface introduced </a:t>
            </a:r>
            <a:br>
              <a:rPr lang="en-US" sz="2400" b="0" dirty="0"/>
            </a:br>
            <a:r>
              <a:rPr lang="en-US" sz="2400" b="0" dirty="0"/>
              <a:t>with MPLABX-v5.25 (MPU support </a:t>
            </a:r>
            <a:br>
              <a:rPr lang="en-US" sz="2400" b="0" dirty="0"/>
            </a:br>
            <a:r>
              <a:rPr lang="en-US" sz="2400" b="0" dirty="0"/>
              <a:t>was one reason)</a:t>
            </a:r>
          </a:p>
          <a:p>
            <a:pPr>
              <a:spcBef>
                <a:spcPts val="600"/>
              </a:spcBef>
            </a:pPr>
            <a:r>
              <a:rPr lang="en-US" sz="2400" b="0" dirty="0"/>
              <a:t>With this python-IF all MDBCore </a:t>
            </a:r>
            <a:br>
              <a:rPr lang="en-US" sz="2400" b="0" dirty="0"/>
            </a:br>
            <a:r>
              <a:rPr lang="en-US" sz="2400" b="0" dirty="0"/>
              <a:t>functionality is available in python</a:t>
            </a:r>
          </a:p>
          <a:p>
            <a:pPr>
              <a:spcBef>
                <a:spcPts val="600"/>
              </a:spcBef>
            </a:pPr>
            <a:r>
              <a:rPr lang="en-US" sz="2400" b="0" dirty="0"/>
              <a:t>So, if target=MPU </a:t>
            </a:r>
            <a:br>
              <a:rPr lang="en-US" sz="2400" b="0" dirty="0"/>
            </a:br>
            <a:r>
              <a:rPr lang="en-US" sz="2400" b="0" dirty="0"/>
              <a:t>MPLABX </a:t>
            </a:r>
            <a:r>
              <a:rPr lang="en-US" sz="2400" b="0" dirty="0" err="1"/>
              <a:t>loads+executes</a:t>
            </a:r>
            <a:r>
              <a:rPr lang="en-US" sz="2400" b="0" dirty="0"/>
              <a:t> </a:t>
            </a:r>
            <a:br>
              <a:rPr lang="en-US" sz="2400" b="0" dirty="0"/>
            </a:br>
            <a:r>
              <a:rPr lang="en-US" sz="2400" b="0" dirty="0"/>
              <a:t>&lt;DFP&gt;\&lt;</a:t>
            </a:r>
            <a:r>
              <a:rPr lang="en-US" sz="2400" b="0" dirty="0" err="1"/>
              <a:t>mpu</a:t>
            </a:r>
            <a:r>
              <a:rPr lang="en-US" sz="2400" b="0" dirty="0"/>
              <a:t>&gt;\&lt;version&gt;\scripts\*.py</a:t>
            </a:r>
            <a:br>
              <a:rPr lang="en-US" sz="2400" b="0" dirty="0"/>
            </a:br>
            <a:r>
              <a:rPr lang="en-US" sz="2400" b="0" dirty="0"/>
              <a:t>when you hit Download</a:t>
            </a:r>
          </a:p>
          <a:p>
            <a:r>
              <a:rPr lang="en-US" sz="2400" b="0" dirty="0"/>
              <a:t>Let's take a closer look</a:t>
            </a:r>
          </a:p>
        </p:txBody>
      </p:sp>
      <p:pic>
        <p:nvPicPr>
          <p:cNvPr id="6" name="Picture 5">
            <a:extLst>
              <a:ext uri="{FF2B5EF4-FFF2-40B4-BE49-F238E27FC236}">
                <a16:creationId xmlns:a16="http://schemas.microsoft.com/office/drawing/2014/main" id="{D7F2BB48-A4E3-1C2B-B9A2-1A251114249F}"/>
              </a:ext>
            </a:extLst>
          </p:cNvPr>
          <p:cNvPicPr>
            <a:picLocks noChangeAspect="1"/>
          </p:cNvPicPr>
          <p:nvPr/>
        </p:nvPicPr>
        <p:blipFill>
          <a:blip r:embed="rId3"/>
          <a:stretch>
            <a:fillRect/>
          </a:stretch>
        </p:blipFill>
        <p:spPr>
          <a:xfrm>
            <a:off x="5787025" y="986395"/>
            <a:ext cx="6063739" cy="5508863"/>
          </a:xfrm>
          <a:prstGeom prst="rect">
            <a:avLst/>
          </a:prstGeom>
          <a:ln>
            <a:solidFill>
              <a:schemeClr val="tx1"/>
            </a:solidFill>
          </a:ln>
        </p:spPr>
      </p:pic>
      <p:sp>
        <p:nvSpPr>
          <p:cNvPr id="5" name="TextBox 4">
            <a:extLst>
              <a:ext uri="{FF2B5EF4-FFF2-40B4-BE49-F238E27FC236}">
                <a16:creationId xmlns:a16="http://schemas.microsoft.com/office/drawing/2014/main" id="{5138626A-8E3B-8A1D-1CFB-592C83E9DE28}"/>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4323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required python-files are from &lt;packs&gt;\&lt;</a:t>
            </a:r>
            <a:r>
              <a:rPr lang="en-US" sz="2400" b="0" dirty="0" err="1"/>
              <a:t>yourArch</a:t>
            </a:r>
            <a:r>
              <a:rPr lang="en-US" sz="2400" b="0" dirty="0"/>
              <a:t>&gt;\&lt;version&gt;\scripts\&lt;</a:t>
            </a:r>
            <a:r>
              <a:rPr lang="en-US" sz="2400" b="0" dirty="0" err="1"/>
              <a:t>dbg</a:t>
            </a:r>
            <a:r>
              <a:rPr lang="en-US" sz="2400" b="0" dirty="0"/>
              <a:t>&gt;_&lt;arch&gt;.</a:t>
            </a:r>
            <a:r>
              <a:rPr lang="en-US" sz="2400" b="0" dirty="0" err="1"/>
              <a:t>py</a:t>
            </a:r>
            <a:br>
              <a:rPr lang="en-US" sz="2400" b="0" dirty="0"/>
            </a:br>
            <a:r>
              <a:rPr lang="en-US" sz="2400" b="0" dirty="0"/>
              <a:t>eg: &lt;packs&gt;\SAMA7G5_DFP\1.0.56\scripts\j-link_cortex-a7.py</a:t>
            </a:r>
          </a:p>
          <a:p>
            <a:pPr marL="0" indent="0">
              <a:buNone/>
            </a:pPr>
            <a:endParaRPr lang="en-US" sz="2200" b="0" dirty="0"/>
          </a:p>
          <a:p>
            <a:r>
              <a:rPr lang="en-US" sz="2200" b="0" dirty="0"/>
              <a:t>recap from flow on what needs to be done? </a:t>
            </a:r>
          </a:p>
          <a:p>
            <a:pPr marL="274638" indent="0">
              <a:buNone/>
            </a:pPr>
            <a:r>
              <a:rPr lang="en-US" sz="2200" b="0" i="1" dirty="0">
                <a:solidFill>
                  <a:schemeClr val="accent1">
                    <a:lumMod val="75000"/>
                  </a:schemeClr>
                </a:solidFill>
              </a:rPr>
              <a:t>-&gt; 1:releaseReset </a:t>
            </a:r>
            <a:br>
              <a:rPr lang="en-US" sz="2200" b="0" i="1" dirty="0">
                <a:solidFill>
                  <a:schemeClr val="accent1">
                    <a:lumMod val="75000"/>
                  </a:schemeClr>
                </a:solidFill>
              </a:rPr>
            </a:br>
            <a:r>
              <a:rPr lang="en-US" sz="2200" b="0" i="1" dirty="0">
                <a:solidFill>
                  <a:schemeClr val="accent1">
                    <a:lumMod val="75000"/>
                  </a:schemeClr>
                </a:solidFill>
              </a:rPr>
              <a:t>-&gt;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a:t>
            </a:r>
            <a:br>
              <a:rPr lang="en-US" sz="2200" b="0" i="1" dirty="0">
                <a:solidFill>
                  <a:schemeClr val="accent1">
                    <a:lumMod val="75000"/>
                  </a:schemeClr>
                </a:solidFill>
              </a:rPr>
            </a:br>
            <a:r>
              <a:rPr lang="en-US" sz="2200" b="0" i="1" dirty="0">
                <a:solidFill>
                  <a:schemeClr val="accent1">
                    <a:lumMod val="75000"/>
                  </a:schemeClr>
                </a:solidFill>
              </a:rPr>
              <a:t>-&gt; 3:execute </a:t>
            </a:r>
            <a:br>
              <a:rPr lang="en-US" sz="2200" b="0" i="1" dirty="0">
                <a:solidFill>
                  <a:schemeClr val="accent1">
                    <a:lumMod val="75000"/>
                  </a:schemeClr>
                </a:solidFill>
              </a:rPr>
            </a:br>
            <a:r>
              <a:rPr lang="en-US" sz="2200" b="0" i="1" dirty="0">
                <a:solidFill>
                  <a:schemeClr val="accent1">
                    <a:lumMod val="75000"/>
                  </a:schemeClr>
                </a:solidFill>
              </a:rPr>
              <a:t>-&gt; 4:give control back to IDE</a:t>
            </a:r>
          </a:p>
          <a:p>
            <a:endParaRPr lang="en-US" sz="2200" b="0" dirty="0"/>
          </a:p>
          <a:p>
            <a:r>
              <a:rPr lang="en-US" sz="2200" b="0" dirty="0"/>
              <a:t>let's see the relevant parts in the script next -&gt; rest is self-explanatory</a:t>
            </a:r>
          </a:p>
        </p:txBody>
      </p:sp>
      <p:sp>
        <p:nvSpPr>
          <p:cNvPr id="5" name="TextBox 4">
            <a:extLst>
              <a:ext uri="{FF2B5EF4-FFF2-40B4-BE49-F238E27FC236}">
                <a16:creationId xmlns:a16="http://schemas.microsoft.com/office/drawing/2014/main" id="{65FCAED7-3F9A-A2DC-D6E1-B44B7FAAFC38}"/>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587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MPLABX -&gt; </a:t>
            </a:r>
            <a:r>
              <a:rPr lang="en-US" sz="2400" b="0" dirty="0" err="1"/>
              <a:t>MDBcore</a:t>
            </a:r>
            <a:r>
              <a:rPr lang="en-US" sz="2400" b="0" dirty="0"/>
              <a:t> -&gt; python</a:t>
            </a:r>
          </a:p>
          <a:p>
            <a:r>
              <a:rPr lang="en-US" sz="2200" b="0" dirty="0"/>
              <a:t>re-use MDBCore where possible -&gt; '#</a:t>
            </a:r>
            <a:r>
              <a:rPr lang="en-US" sz="2200" b="0" dirty="0" err="1"/>
              <a:t>mplab</a:t>
            </a:r>
            <a:r>
              <a:rPr lang="en-US" sz="2200" b="0" dirty="0"/>
              <a:t>' indicates native MDBCore-function</a:t>
            </a:r>
          </a:p>
          <a:p>
            <a:endParaRPr lang="en-US" sz="2200" b="0" dirty="0"/>
          </a:p>
          <a:p>
            <a:r>
              <a:rPr lang="en-US" sz="2200" b="0" dirty="0"/>
              <a:t>In the 'normal' MCU-flow MDBCore downloads </a:t>
            </a:r>
            <a:r>
              <a:rPr lang="en-US" sz="2200" b="0" dirty="0" err="1"/>
              <a:t>app.elf</a:t>
            </a:r>
            <a:r>
              <a:rPr lang="en-US" sz="2200" b="0" dirty="0"/>
              <a:t> into MCU-flash on click</a:t>
            </a:r>
          </a:p>
          <a:p>
            <a:endParaRPr lang="en-US" sz="2200" b="0" dirty="0"/>
          </a:p>
          <a:p>
            <a:r>
              <a:rPr lang="en-US" sz="2200" b="0" dirty="0" err="1"/>
              <a:t>fct</a:t>
            </a:r>
            <a:r>
              <a:rPr lang="en-US" sz="2200" b="0" dirty="0"/>
              <a:t> 'overloading' - eg: def </a:t>
            </a:r>
            <a:r>
              <a:rPr lang="en-US" sz="2200" b="0" dirty="0" err="1"/>
              <a:t>prog_write</a:t>
            </a:r>
            <a:r>
              <a:rPr lang="en-US" sz="2200" b="0" dirty="0"/>
              <a:t>() [-&gt; MDBCore] vs </a:t>
            </a:r>
            <a:r>
              <a:rPr lang="en-US" sz="2200" dirty="0">
                <a:solidFill>
                  <a:srgbClr val="FF0000"/>
                </a:solidFill>
              </a:rPr>
              <a:t>_</a:t>
            </a:r>
            <a:r>
              <a:rPr lang="en-US" sz="2200" b="0" dirty="0" err="1"/>
              <a:t>prog_write</a:t>
            </a:r>
            <a:r>
              <a:rPr lang="en-US" sz="2200" b="0" dirty="0"/>
              <a:t>() [-&gt; python]</a:t>
            </a:r>
          </a:p>
          <a:p>
            <a:endParaRPr lang="en-US" sz="2200" b="0" dirty="0"/>
          </a:p>
        </p:txBody>
      </p:sp>
      <p:pic>
        <p:nvPicPr>
          <p:cNvPr id="6" name="Picture 5">
            <a:extLst>
              <a:ext uri="{FF2B5EF4-FFF2-40B4-BE49-F238E27FC236}">
                <a16:creationId xmlns:a16="http://schemas.microsoft.com/office/drawing/2014/main" id="{F36D38E7-664C-A642-317C-8C9CD6C5B247}"/>
              </a:ext>
            </a:extLst>
          </p:cNvPr>
          <p:cNvPicPr>
            <a:picLocks noChangeAspect="1"/>
          </p:cNvPicPr>
          <p:nvPr/>
        </p:nvPicPr>
        <p:blipFill>
          <a:blip r:embed="rId3"/>
          <a:stretch>
            <a:fillRect/>
          </a:stretch>
        </p:blipFill>
        <p:spPr>
          <a:xfrm>
            <a:off x="9741506" y="2107672"/>
            <a:ext cx="1487564" cy="717531"/>
          </a:xfrm>
          <a:prstGeom prst="rect">
            <a:avLst/>
          </a:prstGeom>
          <a:ln>
            <a:solidFill>
              <a:schemeClr val="tx1"/>
            </a:solidFill>
          </a:ln>
        </p:spPr>
      </p:pic>
      <p:pic>
        <p:nvPicPr>
          <p:cNvPr id="9" name="Picture 8">
            <a:extLst>
              <a:ext uri="{FF2B5EF4-FFF2-40B4-BE49-F238E27FC236}">
                <a16:creationId xmlns:a16="http://schemas.microsoft.com/office/drawing/2014/main" id="{3D6C7727-96FD-DFC5-5945-9038909A1AC9}"/>
              </a:ext>
            </a:extLst>
          </p:cNvPr>
          <p:cNvPicPr>
            <a:picLocks noChangeAspect="1"/>
          </p:cNvPicPr>
          <p:nvPr/>
        </p:nvPicPr>
        <p:blipFill>
          <a:blip r:embed="rId4"/>
          <a:stretch>
            <a:fillRect/>
          </a:stretch>
        </p:blipFill>
        <p:spPr>
          <a:xfrm>
            <a:off x="1009090" y="3429000"/>
            <a:ext cx="9839453" cy="3187428"/>
          </a:xfrm>
          <a:prstGeom prst="rect">
            <a:avLst/>
          </a:prstGeom>
          <a:ln>
            <a:solidFill>
              <a:schemeClr val="tx1"/>
            </a:solidFill>
          </a:ln>
        </p:spPr>
      </p:pic>
      <p:sp>
        <p:nvSpPr>
          <p:cNvPr id="5" name="TextBox 4">
            <a:extLst>
              <a:ext uri="{FF2B5EF4-FFF2-40B4-BE49-F238E27FC236}">
                <a16:creationId xmlns:a16="http://schemas.microsoft.com/office/drawing/2014/main" id="{C1E66142-F603-FFB8-A2E1-6B95F0E0E8F3}"/>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9751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SAMA7G5-EK</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Upfront get </a:t>
            </a:r>
            <a:r>
              <a:rPr lang="en-US" sz="1700" b="0" dirty="0" err="1"/>
              <a:t>infos</a:t>
            </a:r>
            <a:r>
              <a:rPr lang="en-US" sz="1700" b="0" dirty="0"/>
              <a:t> from DS for </a:t>
            </a:r>
            <a:r>
              <a:rPr lang="en-US" sz="1700" dirty="0">
                <a:solidFill>
                  <a:srgbClr val="FF0000"/>
                </a:solidFill>
              </a:rPr>
              <a:t>SAMA7G5-EK</a:t>
            </a:r>
            <a:r>
              <a:rPr lang="en-US" sz="1700" b="0" dirty="0"/>
              <a:t> (-&gt; </a:t>
            </a:r>
            <a:r>
              <a:rPr lang="en-US" sz="1700" b="0" dirty="0">
                <a:hlinkClick r:id="rId3"/>
              </a:rPr>
              <a:t>EV21H18A</a:t>
            </a:r>
            <a:r>
              <a:rPr lang="en-US" sz="1700" b="0" dirty="0"/>
              <a:t> )</a:t>
            </a:r>
          </a:p>
          <a:p>
            <a:pPr marL="623888" lvl="1" indent="-180975"/>
            <a:r>
              <a:rPr lang="de-DE" sz="1700" dirty="0"/>
              <a:t>LEDpins: GREEN/PA13 , RED/PB8 , BLUE/PD20 (gpioO,H)</a:t>
            </a:r>
          </a:p>
          <a:p>
            <a:pPr marL="623888" lvl="1" indent="-180975"/>
            <a:r>
              <a:rPr lang="de-DE" sz="1700" dirty="0"/>
              <a:t>onboardDbgVCOM: FLX3, IO0/Tx=PD16 , IO1/Rx=PD17</a:t>
            </a:r>
          </a:p>
          <a:p>
            <a:pPr marL="623888" lvl="1" indent="-180975"/>
            <a:r>
              <a:rPr lang="de-DE" sz="1700" dirty="0"/>
              <a:t>userButton: PA12 (gpioI, PU)</a:t>
            </a:r>
          </a:p>
          <a:p>
            <a:pPr marL="623888" lvl="1" indent="-180975"/>
            <a:r>
              <a:rPr lang="de-DE" sz="1700" dirty="0"/>
              <a:t>memoryView: SRAM-start  0x00100000</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STIO-&gt;FLEXCOM3 + System/GenTimer@500ms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Tree>
    <p:extLst>
      <p:ext uri="{BB962C8B-B14F-4D97-AF65-F5344CB8AC3E}">
        <p14:creationId xmlns:p14="http://schemas.microsoft.com/office/powerpoint/2010/main" val="3606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838E8C-58CB-F90A-4264-2C78958A3D3E}"/>
              </a:ext>
            </a:extLst>
          </p:cNvPr>
          <p:cNvGrpSpPr/>
          <p:nvPr/>
        </p:nvGrpSpPr>
        <p:grpSpPr>
          <a:xfrm>
            <a:off x="391433" y="1461146"/>
            <a:ext cx="5056867" cy="5165168"/>
            <a:chOff x="391434" y="999878"/>
            <a:chExt cx="5056867" cy="5165168"/>
          </a:xfrm>
        </p:grpSpPr>
        <p:pic>
          <p:nvPicPr>
            <p:cNvPr id="10" name="Picture 9">
              <a:extLst>
                <a:ext uri="{FF2B5EF4-FFF2-40B4-BE49-F238E27FC236}">
                  <a16:creationId xmlns:a16="http://schemas.microsoft.com/office/drawing/2014/main" id="{DA7637B8-B2E6-EDC2-FE6A-A5D7E5576F7E}"/>
                </a:ext>
              </a:extLst>
            </p:cNvPr>
            <p:cNvPicPr>
              <a:picLocks noChangeAspect="1"/>
            </p:cNvPicPr>
            <p:nvPr/>
          </p:nvPicPr>
          <p:blipFill>
            <a:blip r:embed="rId3"/>
            <a:stretch>
              <a:fillRect/>
            </a:stretch>
          </p:blipFill>
          <p:spPr>
            <a:xfrm>
              <a:off x="391434" y="999878"/>
              <a:ext cx="5056867" cy="5165168"/>
            </a:xfrm>
            <a:prstGeom prst="rect">
              <a:avLst/>
            </a:prstGeom>
            <a:ln>
              <a:solidFill>
                <a:schemeClr val="tx1"/>
              </a:solidFill>
            </a:ln>
          </p:spPr>
        </p:pic>
        <p:sp>
          <p:nvSpPr>
            <p:cNvPr id="11" name="Rectangle 10">
              <a:extLst>
                <a:ext uri="{FF2B5EF4-FFF2-40B4-BE49-F238E27FC236}">
                  <a16:creationId xmlns:a16="http://schemas.microsoft.com/office/drawing/2014/main" id="{608D800C-AB2C-6766-5B72-FADC69C18F40}"/>
                </a:ext>
              </a:extLst>
            </p:cNvPr>
            <p:cNvSpPr/>
            <p:nvPr/>
          </p:nvSpPr>
          <p:spPr>
            <a:xfrm>
              <a:off x="1159510" y="3865497"/>
              <a:ext cx="3247726" cy="140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2" name="Title 1"/>
          <p:cNvSpPr>
            <a:spLocks noGrp="1"/>
          </p:cNvSpPr>
          <p:nvPr>
            <p:ph type="title"/>
          </p:nvPr>
        </p:nvSpPr>
        <p:spPr>
          <a:xfrm>
            <a:off x="1230489" y="191911"/>
            <a:ext cx="10481896" cy="637017"/>
          </a:xfrm>
        </p:spPr>
        <p:txBody>
          <a:bodyPr/>
          <a:lstStyle/>
          <a:p>
            <a:r>
              <a:rPr lang="en-US" dirty="0"/>
              <a:t>2) DFP-python script for at91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094410" y="4326765"/>
            <a:ext cx="5827781" cy="2111613"/>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Infos from </a:t>
            </a:r>
            <a:r>
              <a:rPr lang="en-US" sz="2200" b="0" dirty="0" err="1"/>
              <a:t>prjProgs</a:t>
            </a:r>
            <a:r>
              <a:rPr lang="en-US" sz="2200" b="0" dirty="0"/>
              <a:t> 'bootstrap' are extracted </a:t>
            </a:r>
            <a:br>
              <a:rPr lang="en-US" sz="2200" b="0" dirty="0"/>
            </a:br>
            <a:r>
              <a:rPr lang="en-US" sz="2200" b="0" dirty="0"/>
              <a:t>in 'class </a:t>
            </a:r>
            <a:r>
              <a:rPr lang="en-US" sz="2200" b="0" dirty="0" err="1"/>
              <a:t>BootstrapPane</a:t>
            </a:r>
            <a:r>
              <a:rPr lang="en-US" sz="2200" b="0" dirty="0"/>
              <a:t>():'</a:t>
            </a:r>
          </a:p>
          <a:p>
            <a:endParaRPr lang="en-US" sz="2200" b="0" dirty="0"/>
          </a:p>
        </p:txBody>
      </p:sp>
      <p:pic>
        <p:nvPicPr>
          <p:cNvPr id="8" name="Picture 7">
            <a:extLst>
              <a:ext uri="{FF2B5EF4-FFF2-40B4-BE49-F238E27FC236}">
                <a16:creationId xmlns:a16="http://schemas.microsoft.com/office/drawing/2014/main" id="{A1315BA3-4DE6-C1FD-2685-49DD09C4381D}"/>
              </a:ext>
            </a:extLst>
          </p:cNvPr>
          <p:cNvPicPr>
            <a:picLocks noChangeAspect="1"/>
          </p:cNvPicPr>
          <p:nvPr/>
        </p:nvPicPr>
        <p:blipFill>
          <a:blip r:embed="rId4"/>
          <a:stretch>
            <a:fillRect/>
          </a:stretch>
        </p:blipFill>
        <p:spPr>
          <a:xfrm>
            <a:off x="5208830" y="1576003"/>
            <a:ext cx="6713362" cy="232116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68EB441-6971-0882-DE07-48F68B8BF702}"/>
              </a:ext>
            </a:extLst>
          </p:cNvPr>
          <p:cNvCxnSpPr>
            <a:cxnSpLocks/>
          </p:cNvCxnSpPr>
          <p:nvPr/>
        </p:nvCxnSpPr>
        <p:spPr>
          <a:xfrm flipV="1">
            <a:off x="3927381" y="2106428"/>
            <a:ext cx="4102926" cy="20684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5AE90F-BC62-BECB-0D0E-DA6BEA6595A1}"/>
              </a:ext>
            </a:extLst>
          </p:cNvPr>
          <p:cNvCxnSpPr>
            <a:cxnSpLocks/>
          </p:cNvCxnSpPr>
          <p:nvPr/>
        </p:nvCxnSpPr>
        <p:spPr>
          <a:xfrm flipV="1">
            <a:off x="4407235" y="2786729"/>
            <a:ext cx="3595016" cy="15670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848DAB-51F9-267D-D60C-37D21C30FFAD}"/>
              </a:ext>
            </a:extLst>
          </p:cNvPr>
          <p:cNvCxnSpPr>
            <a:cxnSpLocks/>
          </p:cNvCxnSpPr>
          <p:nvPr/>
        </p:nvCxnSpPr>
        <p:spPr>
          <a:xfrm flipV="1">
            <a:off x="4887089" y="3072941"/>
            <a:ext cx="3115162" cy="196335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B452FE-419D-9E62-C494-5AF758B2AFBB}"/>
              </a:ext>
            </a:extLst>
          </p:cNvPr>
          <p:cNvCxnSpPr>
            <a:cxnSpLocks/>
          </p:cNvCxnSpPr>
          <p:nvPr/>
        </p:nvCxnSpPr>
        <p:spPr>
          <a:xfrm flipV="1">
            <a:off x="3775498" y="2322581"/>
            <a:ext cx="4226753" cy="31492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ontent Placeholder 4">
            <a:extLst>
              <a:ext uri="{FF2B5EF4-FFF2-40B4-BE49-F238E27FC236}">
                <a16:creationId xmlns:a16="http://schemas.microsoft.com/office/drawing/2014/main" id="{29781B99-A1EE-04AE-83B8-14551D698E88}"/>
              </a:ext>
            </a:extLst>
          </p:cNvPr>
          <p:cNvSpPr txBox="1">
            <a:spLocks/>
          </p:cNvSpPr>
          <p:nvPr/>
        </p:nvSpPr>
        <p:spPr>
          <a:xfrm>
            <a:off x="338061" y="89468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User </a:t>
            </a:r>
            <a:r>
              <a:rPr lang="en-US" sz="2400" b="0" dirty="0" err="1"/>
              <a:t>infos</a:t>
            </a:r>
            <a:r>
              <a:rPr lang="en-US" sz="2400" b="0" dirty="0"/>
              <a:t> on Bootstrap are handled here:</a:t>
            </a:r>
            <a:endParaRPr lang="en-US" sz="2200" b="0" dirty="0"/>
          </a:p>
        </p:txBody>
      </p:sp>
      <p:grpSp>
        <p:nvGrpSpPr>
          <p:cNvPr id="26" name="Group 25">
            <a:extLst>
              <a:ext uri="{FF2B5EF4-FFF2-40B4-BE49-F238E27FC236}">
                <a16:creationId xmlns:a16="http://schemas.microsoft.com/office/drawing/2014/main" id="{97D49DCE-F134-2243-E183-6B410A2078AB}"/>
              </a:ext>
            </a:extLst>
          </p:cNvPr>
          <p:cNvGrpSpPr/>
          <p:nvPr/>
        </p:nvGrpSpPr>
        <p:grpSpPr>
          <a:xfrm>
            <a:off x="4697260" y="917961"/>
            <a:ext cx="4023607" cy="661213"/>
            <a:chOff x="5547228" y="1494911"/>
            <a:chExt cx="4023607" cy="661213"/>
          </a:xfrm>
        </p:grpSpPr>
        <p:sp>
          <p:nvSpPr>
            <p:cNvPr id="27" name="TextBox 26">
              <a:extLst>
                <a:ext uri="{FF2B5EF4-FFF2-40B4-BE49-F238E27FC236}">
                  <a16:creationId xmlns:a16="http://schemas.microsoft.com/office/drawing/2014/main" id="{A29C289B-2EBC-221E-2C92-57DB0B9BAE60}"/>
                </a:ext>
              </a:extLst>
            </p:cNvPr>
            <p:cNvSpPr txBox="1"/>
            <p:nvPr/>
          </p:nvSpPr>
          <p:spPr>
            <a:xfrm>
              <a:off x="7894435" y="1494911"/>
              <a:ext cx="1676400" cy="400110"/>
            </a:xfrm>
            <a:prstGeom prst="rect">
              <a:avLst/>
            </a:prstGeom>
            <a:noFill/>
          </p:spPr>
          <p:txBody>
            <a:bodyPr wrap="square" rtlCol="0">
              <a:spAutoFit/>
            </a:bodyPr>
            <a:lstStyle/>
            <a:p>
              <a:r>
                <a:rPr lang="de-DE" sz="2000" dirty="0"/>
                <a:t>from DFP</a:t>
              </a:r>
            </a:p>
          </p:txBody>
        </p:sp>
        <p:cxnSp>
          <p:nvCxnSpPr>
            <p:cNvPr id="28" name="Straight Arrow Connector 27">
              <a:extLst>
                <a:ext uri="{FF2B5EF4-FFF2-40B4-BE49-F238E27FC236}">
                  <a16:creationId xmlns:a16="http://schemas.microsoft.com/office/drawing/2014/main" id="{A221C964-D378-1DAB-FD08-C61F11F7F715}"/>
                </a:ext>
              </a:extLst>
            </p:cNvPr>
            <p:cNvCxnSpPr>
              <a:cxnSpLocks/>
            </p:cNvCxnSpPr>
            <p:nvPr/>
          </p:nvCxnSpPr>
          <p:spPr>
            <a:xfrm flipH="1">
              <a:off x="5547228" y="1760398"/>
              <a:ext cx="2367419" cy="3957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3C0C6ABF-966A-84CE-A09A-93FC276852B8}"/>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5424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load_file_and_pc</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binary_path</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and set PC=at91_main()</a:t>
            </a:r>
          </a:p>
          <a:p>
            <a:endParaRPr lang="en-US" sz="2200" b="0" dirty="0"/>
          </a:p>
        </p:txBody>
      </p:sp>
      <p:pic>
        <p:nvPicPr>
          <p:cNvPr id="7" name="Picture 6">
            <a:extLst>
              <a:ext uri="{FF2B5EF4-FFF2-40B4-BE49-F238E27FC236}">
                <a16:creationId xmlns:a16="http://schemas.microsoft.com/office/drawing/2014/main" id="{C609F84B-DA81-89AB-BBF0-D57338CE3E82}"/>
              </a:ext>
            </a:extLst>
          </p:cNvPr>
          <p:cNvPicPr>
            <a:picLocks noChangeAspect="1"/>
          </p:cNvPicPr>
          <p:nvPr/>
        </p:nvPicPr>
        <p:blipFill>
          <a:blip r:embed="rId3"/>
          <a:stretch>
            <a:fillRect/>
          </a:stretch>
        </p:blipFill>
        <p:spPr>
          <a:xfrm>
            <a:off x="706856" y="1537827"/>
            <a:ext cx="7446544" cy="4930204"/>
          </a:xfrm>
          <a:prstGeom prst="rect">
            <a:avLst/>
          </a:prstGeom>
          <a:ln>
            <a:solidFill>
              <a:schemeClr val="tx1"/>
            </a:solidFill>
          </a:ln>
        </p:spPr>
      </p:pic>
      <p:grpSp>
        <p:nvGrpSpPr>
          <p:cNvPr id="12" name="Group 11">
            <a:extLst>
              <a:ext uri="{FF2B5EF4-FFF2-40B4-BE49-F238E27FC236}">
                <a16:creationId xmlns:a16="http://schemas.microsoft.com/office/drawing/2014/main" id="{4AF07496-B6D1-A2DB-251B-EEBF8A6AB3A2}"/>
              </a:ext>
            </a:extLst>
          </p:cNvPr>
          <p:cNvGrpSpPr/>
          <p:nvPr/>
        </p:nvGrpSpPr>
        <p:grpSpPr>
          <a:xfrm>
            <a:off x="571500" y="1496536"/>
            <a:ext cx="6953020" cy="400110"/>
            <a:chOff x="571500" y="1496536"/>
            <a:chExt cx="6953020" cy="400110"/>
          </a:xfrm>
        </p:grpSpPr>
        <p:sp>
          <p:nvSpPr>
            <p:cNvPr id="8" name="TextBox 7">
              <a:extLst>
                <a:ext uri="{FF2B5EF4-FFF2-40B4-BE49-F238E27FC236}">
                  <a16:creationId xmlns:a16="http://schemas.microsoft.com/office/drawing/2014/main" id="{C1A6D0AE-7D5C-E57E-2792-94A9E9EFAB34}"/>
                </a:ext>
              </a:extLst>
            </p:cNvPr>
            <p:cNvSpPr txBox="1"/>
            <p:nvPr/>
          </p:nvSpPr>
          <p:spPr>
            <a:xfrm>
              <a:off x="6660645" y="1496536"/>
              <a:ext cx="863875" cy="400110"/>
            </a:xfrm>
            <a:prstGeom prst="rect">
              <a:avLst/>
            </a:prstGeom>
            <a:noFill/>
          </p:spPr>
          <p:txBody>
            <a:bodyPr wrap="square" rtlCol="0">
              <a:spAutoFit/>
            </a:bodyPr>
            <a:lstStyle/>
            <a:p>
              <a:r>
                <a:rPr lang="de-DE" sz="2000" dirty="0"/>
                <a:t>DFP</a:t>
              </a:r>
            </a:p>
          </p:txBody>
        </p:sp>
        <p:sp>
          <p:nvSpPr>
            <p:cNvPr id="11" name="Rectangle 10">
              <a:extLst>
                <a:ext uri="{FF2B5EF4-FFF2-40B4-BE49-F238E27FC236}">
                  <a16:creationId xmlns:a16="http://schemas.microsoft.com/office/drawing/2014/main" id="{895ACCAD-02D4-C993-3D96-CC69B1E0D436}"/>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00339431-148E-3D55-E336-298E22897DF7}"/>
              </a:ext>
            </a:extLst>
          </p:cNvPr>
          <p:cNvGrpSpPr/>
          <p:nvPr/>
        </p:nvGrpSpPr>
        <p:grpSpPr>
          <a:xfrm>
            <a:off x="638650" y="1539318"/>
            <a:ext cx="11051985" cy="733170"/>
            <a:chOff x="571500" y="990856"/>
            <a:chExt cx="11051985" cy="733170"/>
          </a:xfrm>
        </p:grpSpPr>
        <p:sp>
          <p:nvSpPr>
            <p:cNvPr id="15" name="TextBox 14">
              <a:extLst>
                <a:ext uri="{FF2B5EF4-FFF2-40B4-BE49-F238E27FC236}">
                  <a16:creationId xmlns:a16="http://schemas.microsoft.com/office/drawing/2014/main" id="{6E7C4EC1-C142-1D6A-AC1C-9B2F3E40765F}"/>
                </a:ext>
              </a:extLst>
            </p:cNvPr>
            <p:cNvSpPr txBox="1"/>
            <p:nvPr/>
          </p:nvSpPr>
          <p:spPr>
            <a:xfrm>
              <a:off x="8547101" y="990856"/>
              <a:ext cx="3076384" cy="400110"/>
            </a:xfrm>
            <a:prstGeom prst="rect">
              <a:avLst/>
            </a:prstGeom>
            <a:noFill/>
          </p:spPr>
          <p:txBody>
            <a:bodyPr wrap="square" rtlCol="0">
              <a:spAutoFit/>
            </a:bodyPr>
            <a:lstStyle/>
            <a:p>
              <a:r>
                <a:rPr lang="de-DE" sz="2000" dirty="0"/>
                <a:t>to load-at91 &amp; set PC</a:t>
              </a:r>
            </a:p>
          </p:txBody>
        </p:sp>
        <p:cxnSp>
          <p:nvCxnSpPr>
            <p:cNvPr id="16" name="Straight Arrow Connector 15">
              <a:extLst>
                <a:ext uri="{FF2B5EF4-FFF2-40B4-BE49-F238E27FC236}">
                  <a16:creationId xmlns:a16="http://schemas.microsoft.com/office/drawing/2014/main" id="{9A94A0D9-07C7-1D6C-B411-8B89321B87CF}"/>
                </a:ext>
              </a:extLst>
            </p:cNvPr>
            <p:cNvCxnSpPr>
              <a:cxnSpLocks/>
              <a:stCxn id="15" idx="1"/>
            </p:cNvCxnSpPr>
            <p:nvPr/>
          </p:nvCxnSpPr>
          <p:spPr>
            <a:xfrm flipH="1">
              <a:off x="6464544" y="1190911"/>
              <a:ext cx="2082557" cy="43516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9B8BB22-1287-F6AC-D510-A55452321D1B}"/>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4" name="Group 33">
            <a:extLst>
              <a:ext uri="{FF2B5EF4-FFF2-40B4-BE49-F238E27FC236}">
                <a16:creationId xmlns:a16="http://schemas.microsoft.com/office/drawing/2014/main" id="{A9497527-5C53-30A9-6851-40CF9633E00B}"/>
              </a:ext>
            </a:extLst>
          </p:cNvPr>
          <p:cNvGrpSpPr/>
          <p:nvPr/>
        </p:nvGrpSpPr>
        <p:grpSpPr>
          <a:xfrm>
            <a:off x="681457" y="3004918"/>
            <a:ext cx="11292784" cy="1657994"/>
            <a:chOff x="681457" y="3004918"/>
            <a:chExt cx="11292784" cy="1657994"/>
          </a:xfrm>
        </p:grpSpPr>
        <p:sp>
          <p:nvSpPr>
            <p:cNvPr id="21" name="TextBox 20">
              <a:extLst>
                <a:ext uri="{FF2B5EF4-FFF2-40B4-BE49-F238E27FC236}">
                  <a16:creationId xmlns:a16="http://schemas.microsoft.com/office/drawing/2014/main" id="{F8C5BCCE-4EEF-75CA-B46D-A3017B88CBEB}"/>
                </a:ext>
              </a:extLst>
            </p:cNvPr>
            <p:cNvSpPr txBox="1"/>
            <p:nvPr/>
          </p:nvSpPr>
          <p:spPr>
            <a:xfrm>
              <a:off x="8396411" y="3339473"/>
              <a:ext cx="3577830" cy="1323439"/>
            </a:xfrm>
            <a:prstGeom prst="rect">
              <a:avLst/>
            </a:prstGeom>
            <a:noFill/>
          </p:spPr>
          <p:txBody>
            <a:bodyPr wrap="square" rtlCol="0">
              <a:spAutoFit/>
            </a:bodyPr>
            <a:lstStyle/>
            <a:p>
              <a:r>
                <a:rPr lang="de-DE" sz="2000" dirty="0"/>
                <a:t>if at91.elf/hex is provide, it contains entry-+load-addr</a:t>
              </a:r>
              <a:br>
                <a:rPr lang="de-DE" sz="2000" dirty="0"/>
              </a:br>
              <a:r>
                <a:rPr lang="de-DE" sz="2000" dirty="0"/>
                <a:t>BUT for at91.bin also need entry- + load-addr</a:t>
              </a:r>
            </a:p>
          </p:txBody>
        </p:sp>
        <p:cxnSp>
          <p:nvCxnSpPr>
            <p:cNvPr id="22" name="Straight Arrow Connector 21">
              <a:extLst>
                <a:ext uri="{FF2B5EF4-FFF2-40B4-BE49-F238E27FC236}">
                  <a16:creationId xmlns:a16="http://schemas.microsoft.com/office/drawing/2014/main" id="{5ECDBA7B-C5C3-B7B9-BEC8-C9C4AA344CE8}"/>
                </a:ext>
              </a:extLst>
            </p:cNvPr>
            <p:cNvCxnSpPr>
              <a:cxnSpLocks/>
              <a:endCxn id="23" idx="3"/>
            </p:cNvCxnSpPr>
            <p:nvPr/>
          </p:nvCxnSpPr>
          <p:spPr>
            <a:xfrm flipH="1" flipV="1">
              <a:off x="6574501" y="3104367"/>
              <a:ext cx="1821910" cy="69792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74E7655-8F1D-A94D-921B-D68A5EC80044}"/>
                </a:ext>
              </a:extLst>
            </p:cNvPr>
            <p:cNvSpPr/>
            <p:nvPr/>
          </p:nvSpPr>
          <p:spPr>
            <a:xfrm>
              <a:off x="681457" y="300491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7" name="Group 36">
            <a:extLst>
              <a:ext uri="{FF2B5EF4-FFF2-40B4-BE49-F238E27FC236}">
                <a16:creationId xmlns:a16="http://schemas.microsoft.com/office/drawing/2014/main" id="{240EACA9-0DC0-CEF9-32DE-4241451993D6}"/>
              </a:ext>
            </a:extLst>
          </p:cNvPr>
          <p:cNvGrpSpPr/>
          <p:nvPr/>
        </p:nvGrpSpPr>
        <p:grpSpPr>
          <a:xfrm>
            <a:off x="338061" y="6259241"/>
            <a:ext cx="11715394" cy="400110"/>
            <a:chOff x="571500" y="1523133"/>
            <a:chExt cx="11715394" cy="400110"/>
          </a:xfrm>
        </p:grpSpPr>
        <p:sp>
          <p:nvSpPr>
            <p:cNvPr id="38" name="TextBox 37">
              <a:extLst>
                <a:ext uri="{FF2B5EF4-FFF2-40B4-BE49-F238E27FC236}">
                  <a16:creationId xmlns:a16="http://schemas.microsoft.com/office/drawing/2014/main" id="{D8CC4D99-6CA8-EB73-8774-832BE6812605}"/>
                </a:ext>
              </a:extLst>
            </p:cNvPr>
            <p:cNvSpPr txBox="1"/>
            <p:nvPr/>
          </p:nvSpPr>
          <p:spPr>
            <a:xfrm>
              <a:off x="8386839" y="1523133"/>
              <a:ext cx="3900055" cy="400110"/>
            </a:xfrm>
            <a:prstGeom prst="rect">
              <a:avLst/>
            </a:prstGeom>
            <a:noFill/>
          </p:spPr>
          <p:txBody>
            <a:bodyPr wrap="square" rtlCol="0">
              <a:spAutoFit/>
            </a:bodyPr>
            <a:lstStyle/>
            <a:p>
              <a:r>
                <a:rPr lang="de-DE" sz="2000" dirty="0"/>
                <a:t>set PC=at91_main() =entry-address</a:t>
              </a:r>
            </a:p>
          </p:txBody>
        </p:sp>
        <p:cxnSp>
          <p:nvCxnSpPr>
            <p:cNvPr id="39" name="Straight Arrow Connector 38">
              <a:extLst>
                <a:ext uri="{FF2B5EF4-FFF2-40B4-BE49-F238E27FC236}">
                  <a16:creationId xmlns:a16="http://schemas.microsoft.com/office/drawing/2014/main" id="{7E95C5B5-6536-C0E1-879B-EA99B463252C}"/>
                </a:ext>
              </a:extLst>
            </p:cNvPr>
            <p:cNvCxnSpPr>
              <a:cxnSpLocks/>
              <a:stCxn id="38" idx="1"/>
            </p:cNvCxnSpPr>
            <p:nvPr/>
          </p:nvCxnSpPr>
          <p:spPr>
            <a:xfrm flipH="1" flipV="1">
              <a:off x="6532750" y="1672737"/>
              <a:ext cx="1854089" cy="5045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9AA92A4-0C2A-E5CE-FB50-933552498891}"/>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pic>
        <p:nvPicPr>
          <p:cNvPr id="44" name="Picture 43">
            <a:extLst>
              <a:ext uri="{FF2B5EF4-FFF2-40B4-BE49-F238E27FC236}">
                <a16:creationId xmlns:a16="http://schemas.microsoft.com/office/drawing/2014/main" id="{5D60721C-CC86-34D4-4B28-1EC828A426A7}"/>
              </a:ext>
            </a:extLst>
          </p:cNvPr>
          <p:cNvPicPr>
            <a:picLocks noChangeAspect="1"/>
          </p:cNvPicPr>
          <p:nvPr/>
        </p:nvPicPr>
        <p:blipFill>
          <a:blip r:embed="rId4"/>
          <a:stretch>
            <a:fillRect/>
          </a:stretch>
        </p:blipFill>
        <p:spPr>
          <a:xfrm>
            <a:off x="8101061" y="4661623"/>
            <a:ext cx="4020600" cy="1390132"/>
          </a:xfrm>
          <a:prstGeom prst="rect">
            <a:avLst/>
          </a:prstGeom>
          <a:ln>
            <a:solidFill>
              <a:schemeClr val="tx1"/>
            </a:solidFill>
          </a:ln>
        </p:spPr>
      </p:pic>
      <p:grpSp>
        <p:nvGrpSpPr>
          <p:cNvPr id="26" name="Group 25">
            <a:extLst>
              <a:ext uri="{FF2B5EF4-FFF2-40B4-BE49-F238E27FC236}">
                <a16:creationId xmlns:a16="http://schemas.microsoft.com/office/drawing/2014/main" id="{5B20557B-63A0-E4BE-6084-BFCE0BC7DD95}"/>
              </a:ext>
            </a:extLst>
          </p:cNvPr>
          <p:cNvGrpSpPr/>
          <p:nvPr/>
        </p:nvGrpSpPr>
        <p:grpSpPr>
          <a:xfrm>
            <a:off x="7977689" y="2007128"/>
            <a:ext cx="4101165" cy="1325995"/>
            <a:chOff x="7977689" y="2007128"/>
            <a:chExt cx="4101165" cy="1325995"/>
          </a:xfrm>
        </p:grpSpPr>
        <p:pic>
          <p:nvPicPr>
            <p:cNvPr id="24" name="Picture 23">
              <a:extLst>
                <a:ext uri="{FF2B5EF4-FFF2-40B4-BE49-F238E27FC236}">
                  <a16:creationId xmlns:a16="http://schemas.microsoft.com/office/drawing/2014/main" id="{E64BA89D-02EE-9973-057A-41BE1EB092BB}"/>
                </a:ext>
              </a:extLst>
            </p:cNvPr>
            <p:cNvPicPr>
              <a:picLocks noChangeAspect="1"/>
            </p:cNvPicPr>
            <p:nvPr/>
          </p:nvPicPr>
          <p:blipFill>
            <a:blip r:embed="rId5"/>
            <a:stretch>
              <a:fillRect/>
            </a:stretch>
          </p:blipFill>
          <p:spPr>
            <a:xfrm>
              <a:off x="8070387" y="2007128"/>
              <a:ext cx="4008467" cy="1325995"/>
            </a:xfrm>
            <a:prstGeom prst="rect">
              <a:avLst/>
            </a:prstGeom>
          </p:spPr>
        </p:pic>
        <p:sp>
          <p:nvSpPr>
            <p:cNvPr id="25" name="Rectangle 24">
              <a:extLst>
                <a:ext uri="{FF2B5EF4-FFF2-40B4-BE49-F238E27FC236}">
                  <a16:creationId xmlns:a16="http://schemas.microsoft.com/office/drawing/2014/main" id="{62A01704-E91A-565C-619A-C4A1967D9296}"/>
                </a:ext>
              </a:extLst>
            </p:cNvPr>
            <p:cNvSpPr/>
            <p:nvPr/>
          </p:nvSpPr>
          <p:spPr>
            <a:xfrm>
              <a:off x="7977689" y="3083332"/>
              <a:ext cx="2389183" cy="15694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cxnSp>
        <p:nvCxnSpPr>
          <p:cNvPr id="30" name="Straight Arrow Connector 29">
            <a:extLst>
              <a:ext uri="{FF2B5EF4-FFF2-40B4-BE49-F238E27FC236}">
                <a16:creationId xmlns:a16="http://schemas.microsoft.com/office/drawing/2014/main" id="{0881AD65-DB04-0203-3DDD-0C698AE8358A}"/>
              </a:ext>
            </a:extLst>
          </p:cNvPr>
          <p:cNvCxnSpPr>
            <a:cxnSpLocks/>
          </p:cNvCxnSpPr>
          <p:nvPr/>
        </p:nvCxnSpPr>
        <p:spPr>
          <a:xfrm flipH="1">
            <a:off x="6574501" y="4461568"/>
            <a:ext cx="1796511" cy="87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DF9CF8DF-13EB-3476-7771-CEEBA752E519}"/>
              </a:ext>
            </a:extLst>
          </p:cNvPr>
          <p:cNvSpPr/>
          <p:nvPr/>
        </p:nvSpPr>
        <p:spPr>
          <a:xfrm>
            <a:off x="638650" y="3714719"/>
            <a:ext cx="6676550" cy="151308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sp>
        <p:nvSpPr>
          <p:cNvPr id="5" name="TextBox 4">
            <a:extLst>
              <a:ext uri="{FF2B5EF4-FFF2-40B4-BE49-F238E27FC236}">
                <a16:creationId xmlns:a16="http://schemas.microsoft.com/office/drawing/2014/main" id="{DC4EACF4-3995-1D03-BF64-5A822BE6FD44}"/>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40723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21"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heel(1)">
                                      <p:cBhvr>
                                        <p:cTn id="17" dur="2000"/>
                                        <p:tgtEl>
                                          <p:spTgt spid="35"/>
                                        </p:tgtEl>
                                      </p:cBhvr>
                                    </p:animEffec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(5)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All starts with 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 execute</a:t>
            </a:r>
          </a:p>
        </p:txBody>
      </p:sp>
      <p:pic>
        <p:nvPicPr>
          <p:cNvPr id="7" name="Picture 6">
            <a:extLst>
              <a:ext uri="{FF2B5EF4-FFF2-40B4-BE49-F238E27FC236}">
                <a16:creationId xmlns:a16="http://schemas.microsoft.com/office/drawing/2014/main" id="{7DFCDAF7-A28B-6B24-27A8-7307857F9C7F}"/>
              </a:ext>
            </a:extLst>
          </p:cNvPr>
          <p:cNvPicPr>
            <a:picLocks noChangeAspect="1"/>
          </p:cNvPicPr>
          <p:nvPr/>
        </p:nvPicPr>
        <p:blipFill>
          <a:blip r:embed="rId3"/>
          <a:stretch>
            <a:fillRect/>
          </a:stretch>
        </p:blipFill>
        <p:spPr>
          <a:xfrm>
            <a:off x="261754" y="1626968"/>
            <a:ext cx="8305944" cy="4632161"/>
          </a:xfrm>
          <a:prstGeom prst="rect">
            <a:avLst/>
          </a:prstGeom>
          <a:ln>
            <a:solidFill>
              <a:schemeClr val="tx1"/>
            </a:solidFill>
          </a:ln>
        </p:spPr>
      </p:pic>
      <p:grpSp>
        <p:nvGrpSpPr>
          <p:cNvPr id="8" name="Group 7">
            <a:extLst>
              <a:ext uri="{FF2B5EF4-FFF2-40B4-BE49-F238E27FC236}">
                <a16:creationId xmlns:a16="http://schemas.microsoft.com/office/drawing/2014/main" id="{46D7D248-86A3-4875-36BC-780A05576F22}"/>
              </a:ext>
            </a:extLst>
          </p:cNvPr>
          <p:cNvGrpSpPr/>
          <p:nvPr/>
        </p:nvGrpSpPr>
        <p:grpSpPr>
          <a:xfrm>
            <a:off x="566332" y="4045097"/>
            <a:ext cx="11531532" cy="804042"/>
            <a:chOff x="697023" y="-889215"/>
            <a:chExt cx="11531532" cy="804042"/>
          </a:xfrm>
        </p:grpSpPr>
        <p:sp>
          <p:nvSpPr>
            <p:cNvPr id="9" name="TextBox 8">
              <a:extLst>
                <a:ext uri="{FF2B5EF4-FFF2-40B4-BE49-F238E27FC236}">
                  <a16:creationId xmlns:a16="http://schemas.microsoft.com/office/drawing/2014/main" id="{A89242FA-E9DF-1EE6-DD80-2BDA0A6D3FC0}"/>
                </a:ext>
              </a:extLst>
            </p:cNvPr>
            <p:cNvSpPr txBox="1"/>
            <p:nvPr/>
          </p:nvSpPr>
          <p:spPr>
            <a:xfrm>
              <a:off x="8877445" y="-793059"/>
              <a:ext cx="3351110" cy="707886"/>
            </a:xfrm>
            <a:prstGeom prst="rect">
              <a:avLst/>
            </a:prstGeom>
            <a:noFill/>
          </p:spPr>
          <p:txBody>
            <a:bodyPr wrap="square" rtlCol="0">
              <a:spAutoFit/>
            </a:bodyPr>
            <a:lstStyle/>
            <a:p>
              <a:r>
                <a:rPr lang="de-DE" sz="2000" dirty="0"/>
                <a:t>execute at91 using MDBCore-object reference 'deb'</a:t>
              </a:r>
            </a:p>
          </p:txBody>
        </p:sp>
        <p:cxnSp>
          <p:nvCxnSpPr>
            <p:cNvPr id="10" name="Straight Arrow Connector 9">
              <a:extLst>
                <a:ext uri="{FF2B5EF4-FFF2-40B4-BE49-F238E27FC236}">
                  <a16:creationId xmlns:a16="http://schemas.microsoft.com/office/drawing/2014/main" id="{D8ED90AC-400C-DB76-1C3A-ED737649599C}"/>
                </a:ext>
              </a:extLst>
            </p:cNvPr>
            <p:cNvCxnSpPr>
              <a:cxnSpLocks/>
            </p:cNvCxnSpPr>
            <p:nvPr/>
          </p:nvCxnSpPr>
          <p:spPr>
            <a:xfrm flipH="1" flipV="1">
              <a:off x="3827539" y="-763090"/>
              <a:ext cx="5305269" cy="3239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A53436A-CA24-E3D9-D4A7-104D6DC317CD}"/>
                </a:ext>
              </a:extLst>
            </p:cNvPr>
            <p:cNvSpPr/>
            <p:nvPr/>
          </p:nvSpPr>
          <p:spPr>
            <a:xfrm>
              <a:off x="697023" y="-889215"/>
              <a:ext cx="3130516" cy="19771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2" name="Group 11">
            <a:extLst>
              <a:ext uri="{FF2B5EF4-FFF2-40B4-BE49-F238E27FC236}">
                <a16:creationId xmlns:a16="http://schemas.microsoft.com/office/drawing/2014/main" id="{331E5B46-7B3A-A236-A34A-E60F20D7E6A7}"/>
              </a:ext>
            </a:extLst>
          </p:cNvPr>
          <p:cNvGrpSpPr/>
          <p:nvPr/>
        </p:nvGrpSpPr>
        <p:grpSpPr>
          <a:xfrm>
            <a:off x="440810" y="1650175"/>
            <a:ext cx="10504410" cy="457974"/>
            <a:chOff x="571500" y="1525128"/>
            <a:chExt cx="10504410" cy="457974"/>
          </a:xfrm>
        </p:grpSpPr>
        <p:sp>
          <p:nvSpPr>
            <p:cNvPr id="13" name="TextBox 12">
              <a:extLst>
                <a:ext uri="{FF2B5EF4-FFF2-40B4-BE49-F238E27FC236}">
                  <a16:creationId xmlns:a16="http://schemas.microsoft.com/office/drawing/2014/main" id="{F0AFA989-B27A-89F4-1A79-AABC147D4AC0}"/>
                </a:ext>
              </a:extLst>
            </p:cNvPr>
            <p:cNvSpPr txBox="1"/>
            <p:nvPr/>
          </p:nvSpPr>
          <p:spPr>
            <a:xfrm>
              <a:off x="9399510" y="1582992"/>
              <a:ext cx="1676400" cy="400110"/>
            </a:xfrm>
            <a:prstGeom prst="rect">
              <a:avLst/>
            </a:prstGeom>
            <a:noFill/>
          </p:spPr>
          <p:txBody>
            <a:bodyPr wrap="square" rtlCol="0">
              <a:spAutoFit/>
            </a:bodyPr>
            <a:lstStyle/>
            <a:p>
              <a:r>
                <a:rPr lang="de-DE" sz="2000" dirty="0"/>
                <a:t>from DFP</a:t>
              </a:r>
            </a:p>
          </p:txBody>
        </p:sp>
        <p:cxnSp>
          <p:nvCxnSpPr>
            <p:cNvPr id="14" name="Straight Arrow Connector 13">
              <a:extLst>
                <a:ext uri="{FF2B5EF4-FFF2-40B4-BE49-F238E27FC236}">
                  <a16:creationId xmlns:a16="http://schemas.microsoft.com/office/drawing/2014/main" id="{C1AB41F6-3ED3-9F33-AFB1-FA49E9220C8A}"/>
                </a:ext>
              </a:extLst>
            </p:cNvPr>
            <p:cNvCxnSpPr>
              <a:cxnSpLocks/>
              <a:stCxn id="13" idx="1"/>
            </p:cNvCxnSpPr>
            <p:nvPr/>
          </p:nvCxnSpPr>
          <p:spPr>
            <a:xfrm flipH="1" flipV="1">
              <a:off x="7294638" y="1686491"/>
              <a:ext cx="2104872" cy="965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BE502B4-458A-75CD-6950-80139B303A3B}"/>
                </a:ext>
              </a:extLst>
            </p:cNvPr>
            <p:cNvSpPr/>
            <p:nvPr/>
          </p:nvSpPr>
          <p:spPr>
            <a:xfrm>
              <a:off x="571500" y="1525128"/>
              <a:ext cx="6723138" cy="22062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 name="Group 15">
            <a:extLst>
              <a:ext uri="{FF2B5EF4-FFF2-40B4-BE49-F238E27FC236}">
                <a16:creationId xmlns:a16="http://schemas.microsoft.com/office/drawing/2014/main" id="{F39D4BF5-D323-4D7E-5113-BE069129E409}"/>
              </a:ext>
            </a:extLst>
          </p:cNvPr>
          <p:cNvGrpSpPr/>
          <p:nvPr/>
        </p:nvGrpSpPr>
        <p:grpSpPr>
          <a:xfrm>
            <a:off x="507960" y="2212459"/>
            <a:ext cx="11680865" cy="646331"/>
            <a:chOff x="571500" y="1538950"/>
            <a:chExt cx="11680865" cy="646331"/>
          </a:xfrm>
        </p:grpSpPr>
        <p:sp>
          <p:nvSpPr>
            <p:cNvPr id="17" name="TextBox 16">
              <a:extLst>
                <a:ext uri="{FF2B5EF4-FFF2-40B4-BE49-F238E27FC236}">
                  <a16:creationId xmlns:a16="http://schemas.microsoft.com/office/drawing/2014/main" id="{F52DCA1D-8D8C-58EB-80D7-859A3A2F46C8}"/>
                </a:ext>
              </a:extLst>
            </p:cNvPr>
            <p:cNvSpPr txBox="1"/>
            <p:nvPr/>
          </p:nvSpPr>
          <p:spPr>
            <a:xfrm>
              <a:off x="8355770" y="1538950"/>
              <a:ext cx="3896595" cy="646331"/>
            </a:xfrm>
            <a:prstGeom prst="rect">
              <a:avLst/>
            </a:prstGeom>
            <a:solidFill>
              <a:schemeClr val="bg1"/>
            </a:solidFill>
          </p:spPr>
          <p:txBody>
            <a:bodyPr wrap="square" rtlCol="0">
              <a:spAutoFit/>
            </a:bodyPr>
            <a:lstStyle/>
            <a:p>
              <a:r>
                <a:rPr lang="de-DE" sz="2000" dirty="0"/>
                <a:t>to load &amp; exec at91</a:t>
              </a:r>
              <a:br>
                <a:rPr lang="de-DE" sz="2000" dirty="0"/>
              </a:br>
              <a:r>
                <a:rPr lang="de-DE" sz="1600" dirty="0"/>
                <a:t>(l_bootstrap_bin -&gt; class BootstrapPane():)</a:t>
              </a:r>
              <a:endParaRPr lang="de-DE" sz="2000" dirty="0"/>
            </a:p>
          </p:txBody>
        </p:sp>
        <p:cxnSp>
          <p:nvCxnSpPr>
            <p:cNvPr id="18" name="Straight Arrow Connector 17">
              <a:extLst>
                <a:ext uri="{FF2B5EF4-FFF2-40B4-BE49-F238E27FC236}">
                  <a16:creationId xmlns:a16="http://schemas.microsoft.com/office/drawing/2014/main" id="{6A0ACAEA-6BCB-F27C-7D95-B03A26BFBC58}"/>
                </a:ext>
              </a:extLst>
            </p:cNvPr>
            <p:cNvCxnSpPr>
              <a:cxnSpLocks/>
              <a:stCxn id="17" idx="1"/>
            </p:cNvCxnSpPr>
            <p:nvPr/>
          </p:nvCxnSpPr>
          <p:spPr>
            <a:xfrm flipH="1" flipV="1">
              <a:off x="6531694" y="1769783"/>
              <a:ext cx="1824076" cy="92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D41A857-3BA6-5E96-C0DB-3ED28E46B79B}"/>
                </a:ext>
              </a:extLst>
            </p:cNvPr>
            <p:cNvSpPr/>
            <p:nvPr/>
          </p:nvSpPr>
          <p:spPr>
            <a:xfrm>
              <a:off x="571500" y="1664403"/>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4879A592-A85E-97D8-54D4-F1697A7E3DB0}"/>
              </a:ext>
            </a:extLst>
          </p:cNvPr>
          <p:cNvGrpSpPr/>
          <p:nvPr/>
        </p:nvGrpSpPr>
        <p:grpSpPr>
          <a:xfrm>
            <a:off x="539513" y="3070343"/>
            <a:ext cx="11742213" cy="1015663"/>
            <a:chOff x="558379" y="1452014"/>
            <a:chExt cx="11805998" cy="1015663"/>
          </a:xfrm>
        </p:grpSpPr>
        <p:sp>
          <p:nvSpPr>
            <p:cNvPr id="24" name="TextBox 23">
              <a:extLst>
                <a:ext uri="{FF2B5EF4-FFF2-40B4-BE49-F238E27FC236}">
                  <a16:creationId xmlns:a16="http://schemas.microsoft.com/office/drawing/2014/main" id="{BCFC1E49-484D-984D-AD36-293C71293B89}"/>
                </a:ext>
              </a:extLst>
            </p:cNvPr>
            <p:cNvSpPr txBox="1"/>
            <p:nvPr/>
          </p:nvSpPr>
          <p:spPr>
            <a:xfrm>
              <a:off x="8554043" y="1452014"/>
              <a:ext cx="3810334" cy="1015663"/>
            </a:xfrm>
            <a:prstGeom prst="rect">
              <a:avLst/>
            </a:prstGeom>
            <a:noFill/>
          </p:spPr>
          <p:txBody>
            <a:bodyPr wrap="square" rtlCol="0">
              <a:spAutoFit/>
            </a:bodyPr>
            <a:lstStyle/>
            <a:p>
              <a:r>
                <a:rPr lang="en-US" sz="2000" b="0" dirty="0"/>
                <a:t>use '</a:t>
              </a:r>
              <a:r>
                <a:rPr lang="en-US" sz="2000" b="0" dirty="0" err="1"/>
                <a:t>load_file_and_pc</a:t>
              </a:r>
              <a:r>
                <a:rPr lang="en-US" sz="2000" b="0" dirty="0"/>
                <a:t>()'  ==</a:t>
              </a:r>
              <a:br>
                <a:rPr lang="en-US" sz="2000" b="0" dirty="0"/>
              </a:br>
              <a:r>
                <a:rPr lang="en-US" sz="2000" b="0" dirty="0"/>
                <a:t> "load at91 + set PC=at91_main()"</a:t>
              </a:r>
              <a:br>
                <a:rPr lang="en-US" sz="2000" b="0" dirty="0"/>
              </a:br>
              <a:r>
                <a:rPr lang="en-US" sz="2000" b="1" i="1" dirty="0"/>
                <a:t>-&gt;</a:t>
              </a:r>
              <a:r>
                <a:rPr lang="en-US" sz="2000" b="1" i="1" dirty="0" err="1"/>
                <a:t>provious</a:t>
              </a:r>
              <a:r>
                <a:rPr lang="en-US" sz="2000" b="1" i="1" dirty="0"/>
                <a:t> slide</a:t>
              </a:r>
            </a:p>
          </p:txBody>
        </p:sp>
        <p:cxnSp>
          <p:nvCxnSpPr>
            <p:cNvPr id="25" name="Straight Arrow Connector 24">
              <a:extLst>
                <a:ext uri="{FF2B5EF4-FFF2-40B4-BE49-F238E27FC236}">
                  <a16:creationId xmlns:a16="http://schemas.microsoft.com/office/drawing/2014/main" id="{A6F4F1CF-0F94-5AFC-B3F6-CFF28A1FA33B}"/>
                </a:ext>
              </a:extLst>
            </p:cNvPr>
            <p:cNvCxnSpPr>
              <a:cxnSpLocks/>
              <a:stCxn id="24" idx="1"/>
              <a:endCxn id="26" idx="3"/>
            </p:cNvCxnSpPr>
            <p:nvPr/>
          </p:nvCxnSpPr>
          <p:spPr>
            <a:xfrm flipH="1">
              <a:off x="6451423" y="1959846"/>
              <a:ext cx="2102620" cy="365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D5A6C9-77AC-A170-3F44-3F4CCD561EA0}"/>
                </a:ext>
              </a:extLst>
            </p:cNvPr>
            <p:cNvSpPr/>
            <p:nvPr/>
          </p:nvSpPr>
          <p:spPr>
            <a:xfrm>
              <a:off x="558379" y="2225730"/>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34" name="Group 33">
            <a:extLst>
              <a:ext uri="{FF2B5EF4-FFF2-40B4-BE49-F238E27FC236}">
                <a16:creationId xmlns:a16="http://schemas.microsoft.com/office/drawing/2014/main" id="{426898AC-270C-DF08-4D8C-5C3676FD8E6B}"/>
              </a:ext>
            </a:extLst>
          </p:cNvPr>
          <p:cNvGrpSpPr/>
          <p:nvPr/>
        </p:nvGrpSpPr>
        <p:grpSpPr>
          <a:xfrm>
            <a:off x="1230488" y="4278465"/>
            <a:ext cx="10584645" cy="1925336"/>
            <a:chOff x="1361179" y="-1592221"/>
            <a:chExt cx="10584645" cy="1925336"/>
          </a:xfrm>
        </p:grpSpPr>
        <p:sp>
          <p:nvSpPr>
            <p:cNvPr id="35" name="TextBox 34">
              <a:extLst>
                <a:ext uri="{FF2B5EF4-FFF2-40B4-BE49-F238E27FC236}">
                  <a16:creationId xmlns:a16="http://schemas.microsoft.com/office/drawing/2014/main" id="{E76D2606-EDDF-E608-415D-63D37C9A9F23}"/>
                </a:ext>
              </a:extLst>
            </p:cNvPr>
            <p:cNvSpPr txBox="1"/>
            <p:nvPr/>
          </p:nvSpPr>
          <p:spPr>
            <a:xfrm>
              <a:off x="8877445" y="-682548"/>
              <a:ext cx="3068379" cy="1015663"/>
            </a:xfrm>
            <a:prstGeom prst="rect">
              <a:avLst/>
            </a:prstGeom>
            <a:noFill/>
          </p:spPr>
          <p:txBody>
            <a:bodyPr wrap="square" rtlCol="0">
              <a:spAutoFit/>
            </a:bodyPr>
            <a:lstStyle/>
            <a:p>
              <a:r>
                <a:rPr lang="de-DE" sz="2000" dirty="0"/>
                <a:t>here's where script gives control back to IDE </a:t>
              </a:r>
              <a:br>
                <a:rPr lang="de-DE" sz="2000" dirty="0"/>
              </a:br>
              <a:r>
                <a:rPr lang="de-DE" sz="2000" b="1" i="1" dirty="0"/>
                <a:t>after a timeout</a:t>
              </a:r>
              <a:r>
                <a:rPr lang="de-DE" sz="2000" dirty="0"/>
                <a:t> </a:t>
              </a:r>
            </a:p>
          </p:txBody>
        </p:sp>
        <p:cxnSp>
          <p:nvCxnSpPr>
            <p:cNvPr id="36" name="Straight Arrow Connector 35">
              <a:extLst>
                <a:ext uri="{FF2B5EF4-FFF2-40B4-BE49-F238E27FC236}">
                  <a16:creationId xmlns:a16="http://schemas.microsoft.com/office/drawing/2014/main" id="{69CEE238-D102-50BF-4B56-79020E2DFE3E}"/>
                </a:ext>
              </a:extLst>
            </p:cNvPr>
            <p:cNvCxnSpPr>
              <a:cxnSpLocks/>
              <a:stCxn id="35" idx="1"/>
              <a:endCxn id="37" idx="3"/>
            </p:cNvCxnSpPr>
            <p:nvPr/>
          </p:nvCxnSpPr>
          <p:spPr>
            <a:xfrm flipH="1" flipV="1">
              <a:off x="4145038" y="-1496192"/>
              <a:ext cx="4732407" cy="13214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C8A088A-783B-EAE5-F98D-1CE6284201D2}"/>
                </a:ext>
              </a:extLst>
            </p:cNvPr>
            <p:cNvSpPr/>
            <p:nvPr/>
          </p:nvSpPr>
          <p:spPr>
            <a:xfrm>
              <a:off x="1361179" y="-1592221"/>
              <a:ext cx="2783859" cy="1920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5" name="TextBox 4">
            <a:extLst>
              <a:ext uri="{FF2B5EF4-FFF2-40B4-BE49-F238E27FC236}">
                <a16:creationId xmlns:a16="http://schemas.microsoft.com/office/drawing/2014/main" id="{3AC4E6C0-B991-32A8-B42B-6A62CE5C286B}"/>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34148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
        <p:nvSpPr>
          <p:cNvPr id="3" name="TextBox 2">
            <a:extLst>
              <a:ext uri="{FF2B5EF4-FFF2-40B4-BE49-F238E27FC236}">
                <a16:creationId xmlns:a16="http://schemas.microsoft.com/office/drawing/2014/main" id="{54EEBC8F-3D5B-E026-9A61-EC163094CF3F}"/>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custDataLst>
      <p:tags r:id="rId1"/>
    </p:custDataLst>
    <p:extLst>
      <p:ext uri="{BB962C8B-B14F-4D97-AF65-F5344CB8AC3E}">
        <p14:creationId xmlns:p14="http://schemas.microsoft.com/office/powerpoint/2010/main" val="4115686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DFP-python script for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&lt;packs&lt;\SAMA7G5_DFP\1.0.56\scripts\j-link_cortex-a7.py</a:t>
            </a:r>
          </a:p>
          <a:p>
            <a:r>
              <a:rPr lang="en-US" sz="2200" b="0" dirty="0"/>
              <a:t>review only major functions as rest is self-explanatory</a:t>
            </a:r>
          </a:p>
          <a:p>
            <a:r>
              <a:rPr lang="en-US" sz="2200" b="0" dirty="0"/>
              <a:t>recap: what needs to be done? </a:t>
            </a:r>
          </a:p>
          <a:p>
            <a:pPr marL="274638" indent="0">
              <a:buNone/>
            </a:pPr>
            <a:r>
              <a:rPr lang="en-US" sz="2200" b="0" i="1" dirty="0">
                <a:solidFill>
                  <a:schemeClr val="accent1">
                    <a:lumMod val="75000"/>
                  </a:schemeClr>
                </a:solidFill>
              </a:rPr>
              <a:t>1:releaseReset -&gt;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-&gt; 3:execute -&gt; 4:give control back to IDE</a:t>
            </a:r>
          </a:p>
          <a:p>
            <a:r>
              <a:rPr lang="en-US" sz="2200" b="0" dirty="0"/>
              <a:t>all starts with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need to somehow extract the </a:t>
            </a:r>
            <a:r>
              <a:rPr lang="en-US" sz="2200" b="0" dirty="0" err="1"/>
              <a:t>infos</a:t>
            </a:r>
            <a:r>
              <a:rPr lang="en-US" sz="2200" b="0" dirty="0"/>
              <a:t> provided in </a:t>
            </a:r>
            <a:r>
              <a:rPr lang="en-US" sz="2200" i="1" dirty="0" err="1"/>
              <a:t>prjProp</a:t>
            </a:r>
            <a:r>
              <a:rPr lang="en-US" sz="2200" b="0" dirty="0"/>
              <a:t> on at91 -&gt; </a:t>
            </a:r>
            <a:r>
              <a:rPr lang="en-US" b="0" dirty="0">
                <a:solidFill>
                  <a:srgbClr val="0070C0"/>
                </a:solidFill>
                <a:latin typeface="Courier New" panose="02070309020205020404" pitchFamily="49" charset="0"/>
                <a:cs typeface="Courier New" panose="02070309020205020404" pitchFamily="49" charset="0"/>
              </a:rPr>
              <a:t>class </a:t>
            </a:r>
            <a:r>
              <a:rPr lang="en-US" b="0" dirty="0" err="1">
                <a:solidFill>
                  <a:srgbClr val="0070C0"/>
                </a:solidFill>
                <a:latin typeface="Courier New" panose="02070309020205020404" pitchFamily="49" charset="0"/>
                <a:cs typeface="Courier New" panose="02070309020205020404" pitchFamily="49" charset="0"/>
              </a:rPr>
              <a:t>BootstrapPane</a:t>
            </a:r>
            <a:r>
              <a:rPr lang="en-US"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i="1" dirty="0"/>
              <a:t>release reset </a:t>
            </a:r>
            <a:r>
              <a:rPr lang="en-US" sz="2200" b="0" dirty="0"/>
              <a:t>-&gt;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release_from_reset</a:t>
            </a:r>
            <a:r>
              <a:rPr lang="en-US" sz="1800" b="0" dirty="0">
                <a:solidFill>
                  <a:srgbClr val="0070C0"/>
                </a:solidFill>
                <a:latin typeface="Courier New" panose="02070309020205020404" pitchFamily="49" charset="0"/>
                <a:cs typeface="Courier New" panose="02070309020205020404" pitchFamily="49" charset="0"/>
              </a:rPr>
              <a:t>(): #mplab </a:t>
            </a:r>
            <a:r>
              <a:rPr lang="en-US" sz="2200" b="0" dirty="0"/>
              <a:t>(!!MDBCore-</a:t>
            </a:r>
            <a:r>
              <a:rPr lang="en-US" sz="2200" b="0" dirty="0" err="1"/>
              <a:t>fct</a:t>
            </a:r>
            <a:r>
              <a:rPr lang="en-US" sz="2200" b="0" dirty="0"/>
              <a:t> -&gt; </a:t>
            </a:r>
            <a:r>
              <a:rPr lang="en-US" sz="2200" b="0" dirty="0" err="1"/>
              <a:t>fct</a:t>
            </a:r>
            <a:r>
              <a:rPr lang="en-US" sz="2200" b="0" dirty="0"/>
              <a:t> overloading !!)</a:t>
            </a:r>
          </a:p>
          <a:p>
            <a:r>
              <a:rPr lang="en-US" sz="2200" i="1" dirty="0"/>
              <a:t>download</a:t>
            </a:r>
            <a:r>
              <a:rPr lang="en-US" sz="2200" b="0" dirty="0"/>
              <a:t> at91 from host (-&gt;</a:t>
            </a:r>
            <a:r>
              <a:rPr lang="en-US" sz="2200" b="0" dirty="0" err="1"/>
              <a:t>prjProp</a:t>
            </a:r>
            <a:r>
              <a:rPr lang="en-US" sz="2200" b="0" dirty="0"/>
              <a:t>/bootstrap-entry) into </a:t>
            </a:r>
            <a:r>
              <a:rPr lang="en-US" sz="2200" b="0" dirty="0" err="1"/>
              <a:t>intSRAM</a:t>
            </a:r>
            <a:r>
              <a:rPr lang="en-US" sz="2200" b="0" dirty="0"/>
              <a:t> and </a:t>
            </a:r>
            <a:r>
              <a:rPr lang="en-US" sz="2200" i="1" dirty="0"/>
              <a:t>set PC</a:t>
            </a:r>
            <a:r>
              <a:rPr lang="en-US" sz="2200" b="0" dirty="0"/>
              <a:t>=at91_main()</a:t>
            </a:r>
            <a:br>
              <a:rPr lang="en-US" sz="2200" b="0" dirty="0"/>
            </a:br>
            <a:r>
              <a:rPr lang="en-US" sz="2200" b="0" dirty="0"/>
              <a:t>-&gt; </a:t>
            </a:r>
            <a:r>
              <a:rPr lang="en-US" b="0" dirty="0">
                <a:solidFill>
                  <a:srgbClr val="0070C0"/>
                </a:solidFill>
                <a:latin typeface="Courier New" panose="02070309020205020404" pitchFamily="49" charset="0"/>
                <a:cs typeface="Courier New" panose="02070309020205020404" pitchFamily="49" charset="0"/>
              </a:rPr>
              <a:t>def </a:t>
            </a:r>
            <a:r>
              <a:rPr lang="en-US" b="0" dirty="0" err="1">
                <a:solidFill>
                  <a:srgbClr val="0070C0"/>
                </a:solidFill>
                <a:latin typeface="Courier New" panose="02070309020205020404" pitchFamily="49" charset="0"/>
                <a:cs typeface="Courier New" panose="02070309020205020404" pitchFamily="49" charset="0"/>
              </a:rPr>
              <a:t>load_file_and_pc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t> </a:t>
            </a:r>
            <a:r>
              <a:rPr lang="en-US" sz="2200" b="0" dirty="0"/>
              <a:t>-&gt; </a:t>
            </a:r>
            <a:r>
              <a:rPr lang="en-US" sz="2200" b="0" dirty="0" err="1"/>
              <a:t>prjProp</a:t>
            </a:r>
            <a:r>
              <a:rPr lang="en-US" sz="2200" b="0" dirty="0"/>
              <a:t>/bootstrap-entry</a:t>
            </a:r>
          </a:p>
          <a:p>
            <a:r>
              <a:rPr lang="en-US" sz="2200" b="0" dirty="0"/>
              <a:t>and then downloads at91 byte-by-byte </a:t>
            </a:r>
            <a:r>
              <a:rPr lang="en-US" sz="1800" b="0" dirty="0" err="1">
                <a:solidFill>
                  <a:srgbClr val="0070C0"/>
                </a:solidFill>
                <a:latin typeface="Courier New" panose="02070309020205020404" pitchFamily="49" charset="0"/>
                <a:cs typeface="Courier New" panose="02070309020205020404" pitchFamily="49" charset="0"/>
              </a:rPr>
              <a:t>load_binary_file</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and also sets PC -&gt; </a:t>
            </a:r>
            <a:r>
              <a:rPr lang="en-US" b="0" dirty="0" err="1">
                <a:solidFill>
                  <a:srgbClr val="0070C0"/>
                </a:solidFill>
                <a:latin typeface="Courier New" panose="02070309020205020404" pitchFamily="49" charset="0"/>
                <a:cs typeface="Courier New" panose="02070309020205020404" pitchFamily="49" charset="0"/>
              </a:rPr>
              <a:t>set_pc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bsEntry</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bsEntry</a:t>
            </a:r>
            <a:r>
              <a:rPr lang="en-US" sz="2200" b="0" dirty="0"/>
              <a:t> </a:t>
            </a:r>
            <a:r>
              <a:rPr lang="en-US" b="0" dirty="0"/>
              <a:t>either </a:t>
            </a:r>
          </a:p>
          <a:p>
            <a:pPr marL="809625" lvl="1" indent="-273050"/>
            <a:r>
              <a:rPr lang="en-US" dirty="0"/>
              <a:t>from elf (… </a:t>
            </a:r>
            <a:r>
              <a:rPr lang="en-US" sz="1600" dirty="0">
                <a:solidFill>
                  <a:srgbClr val="0070C0"/>
                </a:solidFill>
                <a:latin typeface="Courier New" panose="02070309020205020404" pitchFamily="49" charset="0"/>
                <a:cs typeface="Courier New" panose="02070309020205020404" pitchFamily="49" charset="0"/>
              </a:rPr>
              <a:t>if "elf" == filetype: </a:t>
            </a:r>
            <a:r>
              <a:rPr lang="en-US" dirty="0"/>
              <a:t>…) via MDBCore-</a:t>
            </a:r>
            <a:r>
              <a:rPr lang="en-US" dirty="0" err="1"/>
              <a:t>fct</a:t>
            </a:r>
            <a:r>
              <a:rPr lang="en-US" dirty="0"/>
              <a:t> </a:t>
            </a:r>
            <a:r>
              <a:rPr lang="en-US" sz="1800" dirty="0" err="1">
                <a:solidFill>
                  <a:srgbClr val="0070C0"/>
                </a:solidFill>
                <a:latin typeface="Courier New" panose="02070309020205020404" pitchFamily="49" charset="0"/>
                <a:cs typeface="Courier New" panose="02070309020205020404" pitchFamily="49" charset="0"/>
              </a:rPr>
              <a:t>deb.PeekSymbolAddress</a:t>
            </a:r>
            <a:r>
              <a:rPr lang="en-US" sz="1800" dirty="0">
                <a:solidFill>
                  <a:srgbClr val="0070C0"/>
                </a:solidFill>
                <a:latin typeface="Courier New" panose="02070309020205020404" pitchFamily="49" charset="0"/>
                <a:cs typeface="Courier New" panose="02070309020205020404" pitchFamily="49" charset="0"/>
              </a:rPr>
              <a:t>()</a:t>
            </a:r>
            <a:r>
              <a:rPr lang="en-US" dirty="0"/>
              <a:t> </a:t>
            </a:r>
            <a:br>
              <a:rPr lang="en-US" dirty="0"/>
            </a:br>
            <a:r>
              <a:rPr lang="en-US" dirty="0"/>
              <a:t>-&gt;  '</a:t>
            </a:r>
            <a:r>
              <a:rPr lang="en-US" sz="2000" dirty="0">
                <a:solidFill>
                  <a:srgbClr val="0070C0"/>
                </a:solidFill>
                <a:latin typeface="Courier New" panose="02070309020205020404" pitchFamily="49" charset="0"/>
                <a:cs typeface="Courier New" panose="02070309020205020404" pitchFamily="49" charset="0"/>
              </a:rPr>
              <a:t>deb</a:t>
            </a:r>
            <a:r>
              <a:rPr lang="en-US" dirty="0"/>
              <a:t>' is a MDBCore-class exported to python -&gt; MPLABX SDK !!</a:t>
            </a:r>
          </a:p>
          <a:p>
            <a:pPr marL="809625" lvl="1" indent="-273050"/>
            <a:r>
              <a:rPr lang="en-US" dirty="0"/>
              <a:t>or from </a:t>
            </a:r>
            <a:r>
              <a:rPr lang="en-US" dirty="0" err="1"/>
              <a:t>prjProp</a:t>
            </a:r>
            <a:r>
              <a:rPr lang="en-US" dirty="0"/>
              <a:t>/bootstrap-entry if at91.bin </a:t>
            </a:r>
            <a:r>
              <a:rPr lang="en-US" dirty="0" err="1"/>
              <a:t>specfied</a:t>
            </a:r>
            <a:endParaRPr lang="en-US" sz="2200" b="0" dirty="0"/>
          </a:p>
          <a:p>
            <a:r>
              <a:rPr lang="en-US" sz="2200" b="0" dirty="0"/>
              <a:t>and finally </a:t>
            </a:r>
            <a:r>
              <a:rPr lang="en-US" sz="2200" i="1" dirty="0"/>
              <a:t>execute</a:t>
            </a:r>
            <a:r>
              <a:rPr lang="en-US" sz="2200" b="0" dirty="0"/>
              <a:t> downloaded at91 -&gt; </a:t>
            </a:r>
            <a:r>
              <a:rPr lang="en-US" sz="1800" b="0" dirty="0" err="1">
                <a:solidFill>
                  <a:srgbClr val="0070C0"/>
                </a:solidFill>
                <a:latin typeface="Courier New" panose="02070309020205020404" pitchFamily="49" charset="0"/>
                <a:cs typeface="Courier New" panose="02070309020205020404" pitchFamily="49" charset="0"/>
              </a:rPr>
              <a:t>dev.GoEx</a:t>
            </a:r>
            <a:r>
              <a:rPr lang="en-US" sz="1800" b="0" dirty="0">
                <a:solidFill>
                  <a:srgbClr val="0070C0"/>
                </a:solidFill>
                <a:latin typeface="Courier New" panose="02070309020205020404" pitchFamily="49" charset="0"/>
                <a:cs typeface="Courier New" panose="02070309020205020404" pitchFamily="49" charset="0"/>
              </a:rPr>
              <a:t>(1,1)</a:t>
            </a:r>
            <a:r>
              <a:rPr lang="en-US" sz="2200" b="0" dirty="0"/>
              <a:t>  -&gt; MDBCore-functionality</a:t>
            </a:r>
          </a:p>
          <a:p>
            <a:pPr>
              <a:spcBef>
                <a:spcPts val="0"/>
              </a:spcBef>
            </a:pPr>
            <a:r>
              <a:rPr lang="en-US" sz="2200" b="0" dirty="0"/>
              <a:t>what's left?</a:t>
            </a:r>
          </a:p>
          <a:p>
            <a:pPr marL="269875" indent="0">
              <a:spcBef>
                <a:spcPts val="0"/>
              </a:spcBef>
              <a:buNone/>
            </a:pPr>
            <a:r>
              <a:rPr lang="en-US" sz="2200" b="0" i="1" dirty="0">
                <a:solidFill>
                  <a:schemeClr val="accent1">
                    <a:lumMod val="75000"/>
                  </a:schemeClr>
                </a:solidFill>
              </a:rPr>
              <a:t>-&gt;must give </a:t>
            </a:r>
            <a:r>
              <a:rPr lang="en-US" sz="2200" i="1" dirty="0">
                <a:solidFill>
                  <a:schemeClr val="accent1">
                    <a:lumMod val="75000"/>
                  </a:schemeClr>
                </a:solidFill>
              </a:rPr>
              <a:t>control back to IDE </a:t>
            </a:r>
            <a:r>
              <a:rPr lang="en-US" sz="2200" b="0" i="1" dirty="0">
                <a:solidFill>
                  <a:schemeClr val="accent1">
                    <a:lumMod val="75000"/>
                  </a:schemeClr>
                </a:solidFill>
              </a:rPr>
              <a:t>to download h3app into DDR, as in usual MCU-flow -&gt; timeout</a:t>
            </a:r>
          </a:p>
          <a:p>
            <a:pPr marL="0" indent="0">
              <a:buNone/>
            </a:pPr>
            <a:endParaRPr lang="en-US" sz="2200" b="0" dirty="0"/>
          </a:p>
        </p:txBody>
      </p:sp>
      <p:sp>
        <p:nvSpPr>
          <p:cNvPr id="5" name="TextBox 4">
            <a:extLst>
              <a:ext uri="{FF2B5EF4-FFF2-40B4-BE49-F238E27FC236}">
                <a16:creationId xmlns:a16="http://schemas.microsoft.com/office/drawing/2014/main" id="{A837334A-33C8-9855-EDD3-4A7137EDDB3F}"/>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594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MPUs and supporting debuggers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Debuggers and MPUs - who supports what?</a:t>
            </a:r>
          </a:p>
          <a:p>
            <a:pPr lvl="1"/>
            <a:r>
              <a:rPr lang="en-US" sz="2200" b="0" dirty="0"/>
              <a:t>SAMA7: &lt;X-v6.05&gt;\packs\Microchip\SAMA7G5_DFP\1.0.56\scripts\</a:t>
            </a:r>
          </a:p>
          <a:p>
            <a:pPr lvl="2">
              <a:tabLst>
                <a:tab pos="3225800" algn="l"/>
              </a:tabLst>
            </a:pPr>
            <a:r>
              <a:rPr lang="en-US" sz="2200" b="0" dirty="0"/>
              <a:t>j-link_cortex-a7.py	-&gt; SAMA7  supported in MPLABX-v6.05 with </a:t>
            </a:r>
            <a:r>
              <a:rPr lang="en-US" sz="2200" b="0" dirty="0" err="1"/>
              <a:t>Jlink</a:t>
            </a:r>
            <a:r>
              <a:rPr lang="en-US" sz="2200" b="0" dirty="0"/>
              <a:t> + J32</a:t>
            </a:r>
          </a:p>
          <a:p>
            <a:pPr lvl="2">
              <a:tabLst>
                <a:tab pos="3225800" algn="l"/>
              </a:tabLst>
            </a:pPr>
            <a:r>
              <a:rPr lang="en-US" sz="2200" dirty="0"/>
              <a:t>-</a:t>
            </a:r>
            <a:r>
              <a:rPr lang="en-US" sz="2200" b="0" dirty="0"/>
              <a:t>	-&gt; </a:t>
            </a:r>
            <a:r>
              <a:rPr lang="en-US" sz="2200" b="0" i="1" dirty="0">
                <a:solidFill>
                  <a:srgbClr val="0070C0"/>
                </a:solidFill>
              </a:rPr>
              <a:t>not yet supported by Gen4-tools (pickit4, icd4, ice4)</a:t>
            </a:r>
          </a:p>
          <a:p>
            <a:pPr lvl="1"/>
            <a:r>
              <a:rPr lang="en-US" sz="2200" b="0" dirty="0"/>
              <a:t>SAMA5D*: &lt;X-v6.05&gt;\packs\Microchip\SAMA5D2_DFP\1.9.106\scripts\</a:t>
            </a:r>
          </a:p>
          <a:p>
            <a:pPr lvl="2">
              <a:tabLst>
                <a:tab pos="3225800" algn="l"/>
              </a:tabLst>
            </a:pPr>
            <a:r>
              <a:rPr lang="en-US" sz="2200" b="0" dirty="0"/>
              <a:t>j-link_cortex-a5.py	-&gt; SAMA5D* supported in MPLABX-v6.05 with </a:t>
            </a:r>
            <a:r>
              <a:rPr lang="en-US" sz="2200" b="0" dirty="0" err="1"/>
              <a:t>Jlink</a:t>
            </a:r>
            <a:r>
              <a:rPr lang="en-US" sz="2200" b="0" dirty="0"/>
              <a:t> + J32</a:t>
            </a:r>
          </a:p>
          <a:p>
            <a:pPr lvl="2">
              <a:tabLst>
                <a:tab pos="3225800" algn="l"/>
              </a:tabLst>
            </a:pPr>
            <a:r>
              <a:rPr lang="en-US" sz="2200" b="0" dirty="0"/>
              <a:t>icd4_cortex-a5.py	-&gt; SAMA5D* supported in MPLABX-v6.05 with ICD4-tools</a:t>
            </a:r>
            <a:endParaRPr lang="en-US" sz="2200" dirty="0"/>
          </a:p>
          <a:p>
            <a:pPr lvl="1"/>
            <a:r>
              <a:rPr lang="en-US" sz="2200" b="0" dirty="0"/>
              <a:t>SAM9x6: &lt;X-v6.05&gt;\packs\Microchip\SAM9X6_DFP\1.7.85\scripts\</a:t>
            </a:r>
          </a:p>
          <a:p>
            <a:pPr lvl="2">
              <a:tabLst>
                <a:tab pos="3225800" algn="l"/>
              </a:tabLst>
            </a:pPr>
            <a:r>
              <a:rPr lang="en-US" sz="2200" b="0" dirty="0"/>
              <a:t>j-link_arm926ej-s.py	-&gt; SAM9X6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lvl="1"/>
            <a:r>
              <a:rPr lang="en-US" sz="2200" b="0" dirty="0"/>
              <a:t>SAM9x7: &lt;X-v6.05&gt;\packs\Microchip\SAM9X7_DFP\1.0.1\scripts\</a:t>
            </a:r>
          </a:p>
          <a:p>
            <a:pPr lvl="2">
              <a:tabLst>
                <a:tab pos="3225800" algn="l"/>
              </a:tabLst>
            </a:pPr>
            <a:r>
              <a:rPr lang="en-US" sz="2200" b="0" dirty="0"/>
              <a:t>j-link_arm926ej-s.py	-&gt; SAM9X7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marL="594360" lvl="2" indent="0">
              <a:buNone/>
              <a:tabLst>
                <a:tab pos="2965450" algn="l"/>
              </a:tabLst>
            </a:pPr>
            <a:endParaRPr lang="en-US" sz="2200" b="0" dirty="0"/>
          </a:p>
        </p:txBody>
      </p:sp>
      <p:sp>
        <p:nvSpPr>
          <p:cNvPr id="5" name="TextBox 4">
            <a:extLst>
              <a:ext uri="{FF2B5EF4-FFF2-40B4-BE49-F238E27FC236}">
                <a16:creationId xmlns:a16="http://schemas.microsoft.com/office/drawing/2014/main" id="{F1AF3875-9F59-35FF-F131-1E7D9CCA25A4}"/>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3335101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variant for H3app develop in MPLABX</a:t>
            </a:r>
          </a:p>
        </p:txBody>
      </p:sp>
      <p:sp>
        <p:nvSpPr>
          <p:cNvPr id="5" name="Content Placeholder 4"/>
          <p:cNvSpPr>
            <a:spLocks noGrp="1"/>
          </p:cNvSpPr>
          <p:nvPr>
            <p:ph idx="1"/>
          </p:nvPr>
        </p:nvSpPr>
        <p:spPr>
          <a:xfrm>
            <a:off x="520605" y="1027652"/>
            <a:ext cx="11668220" cy="3108511"/>
          </a:xfrm>
          <a:noFill/>
        </p:spPr>
        <p:txBody>
          <a:bodyPr wrap="square">
            <a:spAutoFit/>
          </a:bodyPr>
          <a:lstStyle/>
          <a:p>
            <a:pPr>
              <a:spcBef>
                <a:spcPts val="1200"/>
              </a:spcBef>
            </a:pPr>
            <a:r>
              <a:rPr lang="en-US" sz="2400" b="0" dirty="0"/>
              <a:t>Clear how at91 is executed from IDE with the help of &lt;</a:t>
            </a:r>
            <a:r>
              <a:rPr lang="en-US" sz="2400" b="0" dirty="0" err="1"/>
              <a:t>dfp</a:t>
            </a:r>
            <a:r>
              <a:rPr lang="en-US" sz="2400" b="0" dirty="0"/>
              <a:t>&gt;\*.</a:t>
            </a:r>
            <a:r>
              <a:rPr lang="en-US" sz="2400" b="0" dirty="0" err="1"/>
              <a:t>py</a:t>
            </a:r>
            <a:endParaRPr lang="en-US" sz="2400" b="0" dirty="0"/>
          </a:p>
          <a:p>
            <a:pPr>
              <a:spcBef>
                <a:spcPts val="1200"/>
              </a:spcBef>
            </a:pPr>
            <a:r>
              <a:rPr lang="en-US" sz="2400" b="0" dirty="0"/>
              <a:t>To </a:t>
            </a:r>
            <a:r>
              <a:rPr lang="en-US" sz="2400" i="1" dirty="0" err="1"/>
              <a:t>develop&amp;debug</a:t>
            </a:r>
            <a:r>
              <a:rPr lang="en-US" sz="2400" b="0" dirty="0"/>
              <a:t> a Harmony3-application </a:t>
            </a:r>
            <a:r>
              <a:rPr lang="en-US" sz="2400" i="1" dirty="0"/>
              <a:t>in MPLABX</a:t>
            </a:r>
            <a:r>
              <a:rPr lang="en-US" sz="2400" b="0" dirty="0">
                <a:solidFill>
                  <a:schemeClr val="tx1"/>
                </a:solidFill>
              </a:rPr>
              <a:t> at91 tasks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But still don't know to create at91-variants -&gt; let's look at this next</a:t>
            </a:r>
          </a:p>
        </p:txBody>
      </p:sp>
      <p:sp>
        <p:nvSpPr>
          <p:cNvPr id="3" name="TextBox 2">
            <a:extLst>
              <a:ext uri="{FF2B5EF4-FFF2-40B4-BE49-F238E27FC236}">
                <a16:creationId xmlns:a16="http://schemas.microsoft.com/office/drawing/2014/main" id="{4D00D971-5931-8CF5-898B-468B85082D10}"/>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custDataLst>
      <p:tags r:id="rId1"/>
    </p:custDataLst>
    <p:extLst>
      <p:ext uri="{BB962C8B-B14F-4D97-AF65-F5344CB8AC3E}">
        <p14:creationId xmlns:p14="http://schemas.microsoft.com/office/powerpoint/2010/main" val="3132462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03200" y="1028099"/>
            <a:ext cx="11985625"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In the Linux world different at91-versions (like here at91_loopEnd and at91_loadNxtSw) are created with 'make </a:t>
            </a:r>
            <a:r>
              <a:rPr lang="en-US" sz="2400" b="0" dirty="0" err="1">
                <a:solidFill>
                  <a:schemeClr val="tx1"/>
                </a:solidFill>
              </a:rPr>
              <a:t>menuconfig</a:t>
            </a:r>
            <a:r>
              <a:rPr lang="en-US" sz="2400" b="0" dirty="0">
                <a:solidFill>
                  <a:schemeClr val="tx1"/>
                </a:solidFill>
              </a:rPr>
              <a:t>'</a:t>
            </a:r>
          </a:p>
          <a:p>
            <a:endParaRPr lang="en-US" sz="1800" b="0" dirty="0">
              <a:solidFill>
                <a:schemeClr val="tx1"/>
              </a:solidFill>
            </a:endParaRPr>
          </a:p>
          <a:p>
            <a:r>
              <a:rPr lang="en-US" sz="2400" b="0" dirty="0">
                <a:solidFill>
                  <a:schemeClr val="tx1"/>
                </a:solidFill>
              </a:rPr>
              <a:t>Ported </a:t>
            </a:r>
            <a:r>
              <a:rPr lang="en-US" sz="2400" b="0" dirty="0" err="1">
                <a:solidFill>
                  <a:schemeClr val="tx1"/>
                </a:solidFill>
              </a:rPr>
              <a:t>kConfig</a:t>
            </a:r>
            <a:r>
              <a:rPr lang="en-US" sz="2400" b="0" dirty="0">
                <a:solidFill>
                  <a:schemeClr val="tx1"/>
                </a:solidFill>
              </a:rPr>
              <a:t> into an MPLABX-</a:t>
            </a:r>
            <a:r>
              <a:rPr lang="en-US" sz="2400" b="0" dirty="0" err="1">
                <a:solidFill>
                  <a:schemeClr val="tx1"/>
                </a:solidFill>
              </a:rPr>
              <a:t>prj</a:t>
            </a:r>
            <a:r>
              <a:rPr lang="en-US" sz="2400" b="0" dirty="0">
                <a:solidFill>
                  <a:schemeClr val="tx1"/>
                </a:solidFill>
              </a:rPr>
              <a:t> -&gt; see 'at91.X\</a:t>
            </a:r>
            <a:r>
              <a:rPr lang="en-US" sz="2400" b="0" dirty="0" err="1">
                <a:solidFill>
                  <a:schemeClr val="tx1"/>
                </a:solidFill>
              </a:rPr>
              <a:t>nbproject</a:t>
            </a:r>
            <a:r>
              <a:rPr lang="en-US" sz="2400" b="0" dirty="0">
                <a:solidFill>
                  <a:schemeClr val="tx1"/>
                </a:solidFill>
              </a:rPr>
              <a:t>\' and 'at91.X\scripts\'</a:t>
            </a:r>
          </a:p>
          <a:p>
            <a:endParaRPr lang="en-US" sz="1800" b="0" dirty="0">
              <a:solidFill>
                <a:schemeClr val="tx1"/>
              </a:solidFill>
            </a:endParaRPr>
          </a:p>
          <a:p>
            <a:r>
              <a:rPr lang="en-US" sz="2400" b="0" dirty="0">
                <a:solidFill>
                  <a:schemeClr val="tx1"/>
                </a:solidFill>
              </a:rPr>
              <a:t>Besides </a:t>
            </a:r>
            <a:r>
              <a:rPr lang="en-US" sz="2400" b="0" dirty="0" err="1">
                <a:solidFill>
                  <a:schemeClr val="tx1"/>
                </a:solidFill>
              </a:rPr>
              <a:t>kConfig</a:t>
            </a:r>
            <a:r>
              <a:rPr lang="en-US" sz="2400" b="0" dirty="0">
                <a:solidFill>
                  <a:schemeClr val="tx1"/>
                </a:solidFill>
              </a:rPr>
              <a:t> you also need to cross-compile in MPLABX</a:t>
            </a:r>
          </a:p>
          <a:p>
            <a:pPr marL="0" indent="0">
              <a:buNone/>
            </a:pPr>
            <a:endParaRPr lang="en-US" sz="1800" b="0" dirty="0">
              <a:solidFill>
                <a:schemeClr val="tx1"/>
              </a:solidFill>
            </a:endParaRPr>
          </a:p>
          <a:p>
            <a:r>
              <a:rPr lang="en-US" sz="2400" b="0" dirty="0">
                <a:solidFill>
                  <a:schemeClr val="tx1"/>
                </a:solidFill>
              </a:rPr>
              <a:t>due to </a:t>
            </a:r>
            <a:r>
              <a:rPr lang="en-US" sz="2400" b="0" dirty="0" err="1">
                <a:solidFill>
                  <a:schemeClr val="tx1"/>
                </a:solidFill>
              </a:rPr>
              <a:t>kConfig</a:t>
            </a:r>
            <a:r>
              <a:rPr lang="en-US" sz="2400" b="0" dirty="0">
                <a:solidFill>
                  <a:schemeClr val="tx1"/>
                </a:solidFill>
              </a:rPr>
              <a:t> being available in MPLABX-</a:t>
            </a:r>
            <a:r>
              <a:rPr lang="en-US" sz="2400" b="0" dirty="0" err="1">
                <a:solidFill>
                  <a:schemeClr val="tx1"/>
                </a:solidFill>
              </a:rPr>
              <a:t>prjProps</a:t>
            </a:r>
            <a:r>
              <a:rPr lang="en-US" sz="2400" b="0" dirty="0">
                <a:solidFill>
                  <a:schemeClr val="tx1"/>
                </a:solidFill>
              </a:rPr>
              <a:t>, cannot use this </a:t>
            </a:r>
            <a:r>
              <a:rPr lang="en-US" sz="2400" b="0" dirty="0" err="1">
                <a:solidFill>
                  <a:schemeClr val="tx1"/>
                </a:solidFill>
              </a:rPr>
              <a:t>prj.X</a:t>
            </a:r>
            <a:r>
              <a:rPr lang="en-US" sz="2400" b="0" dirty="0">
                <a:solidFill>
                  <a:schemeClr val="tx1"/>
                </a:solidFill>
              </a:rPr>
              <a:t> as 'normal' embedded project to debug at91-sources itself -&gt; how to develop at91 in MPLABX later!</a:t>
            </a:r>
          </a:p>
          <a:p>
            <a:endParaRPr lang="en-US" sz="1800" b="0" dirty="0">
              <a:solidFill>
                <a:schemeClr val="tx1"/>
              </a:solidFill>
            </a:endParaRPr>
          </a:p>
          <a:p>
            <a:r>
              <a:rPr lang="en-US" sz="2400" b="0" dirty="0">
                <a:solidFill>
                  <a:schemeClr val="tx1"/>
                </a:solidFill>
              </a:rPr>
              <a:t>next slides show how to create at91 to run from NVM=</a:t>
            </a:r>
            <a:r>
              <a:rPr lang="en-US" sz="2400" b="0" dirty="0" err="1">
                <a:solidFill>
                  <a:schemeClr val="tx1"/>
                </a:solidFill>
              </a:rPr>
              <a:t>SDCard</a:t>
            </a:r>
            <a:r>
              <a:rPr lang="en-US" sz="2400" b="0" dirty="0">
                <a:solidFill>
                  <a:schemeClr val="tx1"/>
                </a:solidFill>
              </a:rPr>
              <a:t> and what changes for other NVMs like eMMC, QSPI,…</a:t>
            </a:r>
          </a:p>
          <a:p>
            <a:endParaRPr lang="en-US" sz="2400" b="0" dirty="0">
              <a:solidFill>
                <a:schemeClr val="tx1"/>
              </a:solidFill>
            </a:endParaRPr>
          </a:p>
          <a:p>
            <a:r>
              <a:rPr lang="en-US" sz="2400" b="0" i="1" dirty="0">
                <a:solidFill>
                  <a:srgbClr val="FF0000"/>
                </a:solidFill>
              </a:rPr>
              <a:t>important: </a:t>
            </a:r>
            <a:r>
              <a:rPr lang="en-US" sz="2400" b="0" dirty="0">
                <a:solidFill>
                  <a:schemeClr val="tx1"/>
                </a:solidFill>
              </a:rPr>
              <a:t>this at91.X </a:t>
            </a:r>
            <a:r>
              <a:rPr lang="en-US" sz="2400" b="0" dirty="0" err="1">
                <a:solidFill>
                  <a:schemeClr val="tx1"/>
                </a:solidFill>
              </a:rPr>
              <a:t>prj</a:t>
            </a:r>
            <a:r>
              <a:rPr lang="en-US" sz="2400" b="0" dirty="0">
                <a:solidFill>
                  <a:schemeClr val="tx1"/>
                </a:solidFill>
              </a:rPr>
              <a:t> is just to </a:t>
            </a:r>
            <a:r>
              <a:rPr lang="en-US" sz="2400" i="1" dirty="0">
                <a:solidFill>
                  <a:schemeClr val="tx1"/>
                </a:solidFill>
              </a:rPr>
              <a:t>configure</a:t>
            </a:r>
            <a:r>
              <a:rPr lang="en-US" sz="2400" b="0" dirty="0">
                <a:solidFill>
                  <a:schemeClr val="tx1"/>
                </a:solidFill>
              </a:rPr>
              <a:t> at91 for your system/NVM and </a:t>
            </a:r>
            <a:r>
              <a:rPr lang="en-US" sz="2400" i="1" dirty="0">
                <a:solidFill>
                  <a:schemeClr val="tx1"/>
                </a:solidFill>
              </a:rPr>
              <a:t>cross-compile</a:t>
            </a:r>
            <a:r>
              <a:rPr lang="en-US" sz="2400" b="0" dirty="0">
                <a:solidFill>
                  <a:schemeClr val="tx1"/>
                </a:solidFill>
              </a:rPr>
              <a:t> BUT </a:t>
            </a:r>
            <a:r>
              <a:rPr lang="en-US" sz="2400" i="1" dirty="0">
                <a:solidFill>
                  <a:schemeClr val="tx1"/>
                </a:solidFill>
              </a:rPr>
              <a:t>not to debug/develop </a:t>
            </a:r>
            <a:r>
              <a:rPr lang="en-US" sz="2400" b="0" dirty="0">
                <a:solidFill>
                  <a:schemeClr val="tx1"/>
                </a:solidFill>
              </a:rPr>
              <a:t>at91-source itself -&gt; 3</a:t>
            </a:r>
            <a:r>
              <a:rPr lang="en-US" sz="2400" b="0" baseline="30000" dirty="0">
                <a:solidFill>
                  <a:schemeClr val="tx1"/>
                </a:solidFill>
              </a:rPr>
              <a:t>rd</a:t>
            </a:r>
            <a:r>
              <a:rPr lang="en-US" sz="2400" b="0" dirty="0">
                <a:solidFill>
                  <a:schemeClr val="tx1"/>
                </a:solidFill>
              </a:rPr>
              <a:t> part of this section shows how to do this</a:t>
            </a:r>
          </a:p>
        </p:txBody>
      </p:sp>
      <p:sp>
        <p:nvSpPr>
          <p:cNvPr id="5" name="TextBox 4">
            <a:extLst>
              <a:ext uri="{FF2B5EF4-FFF2-40B4-BE49-F238E27FC236}">
                <a16:creationId xmlns:a16="http://schemas.microsoft.com/office/drawing/2014/main" id="{8438C521-48A5-D9F8-6018-1B78761B3E4A}"/>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40216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Where to start ?</a:t>
            </a:r>
          </a:p>
          <a:p>
            <a:r>
              <a:rPr lang="en-US" sz="2400" b="0" dirty="0">
                <a:solidFill>
                  <a:schemeClr val="tx1"/>
                </a:solidFill>
              </a:rPr>
              <a:t>Harmony provides </a:t>
            </a:r>
            <a:br>
              <a:rPr lang="en-US" sz="2400" b="0" dirty="0">
                <a:solidFill>
                  <a:schemeClr val="tx1"/>
                </a:solidFill>
              </a:rPr>
            </a:br>
            <a:r>
              <a:rPr lang="en-US" sz="2400" b="0" dirty="0">
                <a:solidFill>
                  <a:schemeClr val="tx1"/>
                </a:solidFill>
              </a:rPr>
              <a:t>multiple at91-mplabx</a:t>
            </a:r>
            <a:br>
              <a:rPr lang="en-US" sz="2400" b="0" dirty="0">
                <a:solidFill>
                  <a:schemeClr val="tx1"/>
                </a:solidFill>
              </a:rPr>
            </a:br>
            <a:r>
              <a:rPr lang="en-US" sz="2400" b="0" dirty="0" err="1">
                <a:solidFill>
                  <a:schemeClr val="tx1"/>
                </a:solidFill>
              </a:rPr>
              <a:t>prjs</a:t>
            </a:r>
            <a:r>
              <a:rPr lang="en-US" sz="2400" b="0" dirty="0">
                <a:solidFill>
                  <a:schemeClr val="tx1"/>
                </a:solidFill>
              </a:rPr>
              <a:t> (all the same !?)</a:t>
            </a:r>
          </a:p>
          <a:p>
            <a:endParaRPr lang="en-US" sz="1800" b="0" dirty="0">
              <a:solidFill>
                <a:schemeClr val="tx1"/>
              </a:solidFill>
            </a:endParaRPr>
          </a:p>
          <a:p>
            <a:r>
              <a:rPr lang="en-US" sz="2400" b="0" dirty="0">
                <a:solidFill>
                  <a:schemeClr val="tx1"/>
                </a:solidFill>
              </a:rPr>
              <a:t>find one for your </a:t>
            </a:r>
            <a:br>
              <a:rPr lang="en-US" sz="2400" b="0" dirty="0">
                <a:solidFill>
                  <a:schemeClr val="tx1"/>
                </a:solidFill>
              </a:rPr>
            </a:br>
            <a:r>
              <a:rPr lang="en-US" sz="2400" b="0" dirty="0">
                <a:solidFill>
                  <a:schemeClr val="tx1"/>
                </a:solidFill>
              </a:rPr>
              <a:t>arch by simply </a:t>
            </a:r>
            <a:br>
              <a:rPr lang="en-US" sz="2400" b="0" dirty="0">
                <a:solidFill>
                  <a:schemeClr val="tx1"/>
                </a:solidFill>
              </a:rPr>
            </a:br>
            <a:r>
              <a:rPr lang="en-US" sz="2400" b="0" dirty="0">
                <a:solidFill>
                  <a:schemeClr val="tx1"/>
                </a:solidFill>
              </a:rPr>
              <a:t>searching the repo</a:t>
            </a:r>
            <a:br>
              <a:rPr lang="en-US" sz="2400" b="0" dirty="0">
                <a:solidFill>
                  <a:schemeClr val="tx1"/>
                </a:solidFill>
              </a:rPr>
            </a:br>
            <a:r>
              <a:rPr lang="en-US" sz="2400" b="0" dirty="0" err="1">
                <a:solidFill>
                  <a:schemeClr val="tx1"/>
                </a:solidFill>
              </a:rPr>
              <a:t>csp_apps</a:t>
            </a:r>
            <a:r>
              <a:rPr lang="en-US" sz="2400" b="0" dirty="0">
                <a:solidFill>
                  <a:schemeClr val="tx1"/>
                </a:solidFill>
              </a:rPr>
              <a:t>_&lt;</a:t>
            </a:r>
            <a:r>
              <a:rPr lang="en-US" sz="2400" b="0" dirty="0" err="1">
                <a:solidFill>
                  <a:schemeClr val="tx1"/>
                </a:solidFill>
              </a:rPr>
              <a:t>yourArch</a:t>
            </a:r>
            <a:r>
              <a:rPr lang="en-US" sz="2400" b="0" dirty="0">
                <a:solidFill>
                  <a:schemeClr val="tx1"/>
                </a:solidFill>
              </a:rPr>
              <a:t>&gt;</a:t>
            </a:r>
          </a:p>
          <a:p>
            <a:endParaRPr lang="en-US" sz="1800" b="0" dirty="0">
              <a:solidFill>
                <a:schemeClr val="tx1"/>
              </a:solidFill>
            </a:endParaRPr>
          </a:p>
          <a:p>
            <a:r>
              <a:rPr lang="en-US" sz="2400" b="0" dirty="0">
                <a:solidFill>
                  <a:schemeClr val="tx1"/>
                </a:solidFill>
              </a:rPr>
              <a:t>multiple at91-prj </a:t>
            </a:r>
            <a:br>
              <a:rPr lang="en-US" sz="2400" b="0" dirty="0">
                <a:solidFill>
                  <a:schemeClr val="tx1"/>
                </a:solidFill>
              </a:rPr>
            </a:br>
            <a:r>
              <a:rPr lang="en-US" sz="2400" b="0" dirty="0">
                <a:solidFill>
                  <a:schemeClr val="tx1"/>
                </a:solidFill>
              </a:rPr>
              <a:t>(likely all the same </a:t>
            </a:r>
            <a:br>
              <a:rPr lang="en-US" sz="2400" b="0" dirty="0">
                <a:solidFill>
                  <a:schemeClr val="tx1"/>
                </a:solidFill>
              </a:rPr>
            </a:br>
            <a:r>
              <a:rPr lang="en-US" sz="2400" b="0" i="1" dirty="0">
                <a:solidFill>
                  <a:srgbClr val="FF0000"/>
                </a:solidFill>
              </a:rPr>
              <a:t>never verified</a:t>
            </a:r>
            <a:r>
              <a:rPr lang="en-US" sz="2400" b="0" dirty="0">
                <a:solidFill>
                  <a:schemeClr val="tx1"/>
                </a:solidFill>
              </a:rPr>
              <a:t>!)</a:t>
            </a:r>
            <a:br>
              <a:rPr lang="en-US" sz="2400" b="0" dirty="0">
                <a:solidFill>
                  <a:schemeClr val="tx1"/>
                </a:solidFill>
              </a:rPr>
            </a:br>
            <a:r>
              <a:rPr lang="en-US" sz="2400" b="0" dirty="0">
                <a:solidFill>
                  <a:schemeClr val="tx1"/>
                </a:solidFill>
              </a:rPr>
              <a:t>copy one and start</a:t>
            </a:r>
          </a:p>
        </p:txBody>
      </p:sp>
      <p:pic>
        <p:nvPicPr>
          <p:cNvPr id="6" name="Picture 5">
            <a:extLst>
              <a:ext uri="{FF2B5EF4-FFF2-40B4-BE49-F238E27FC236}">
                <a16:creationId xmlns:a16="http://schemas.microsoft.com/office/drawing/2014/main" id="{0514CA70-9E2F-2793-8806-02F5C2814FB9}"/>
              </a:ext>
            </a:extLst>
          </p:cNvPr>
          <p:cNvPicPr>
            <a:picLocks noChangeAspect="1"/>
          </p:cNvPicPr>
          <p:nvPr/>
        </p:nvPicPr>
        <p:blipFill>
          <a:blip r:embed="rId3"/>
          <a:stretch>
            <a:fillRect/>
          </a:stretch>
        </p:blipFill>
        <p:spPr>
          <a:xfrm>
            <a:off x="3612406" y="1167138"/>
            <a:ext cx="8441049" cy="5039953"/>
          </a:xfrm>
          <a:prstGeom prst="rect">
            <a:avLst/>
          </a:prstGeom>
          <a:ln>
            <a:solidFill>
              <a:schemeClr val="tx1"/>
            </a:solidFill>
          </a:ln>
        </p:spPr>
      </p:pic>
      <p:sp>
        <p:nvSpPr>
          <p:cNvPr id="5" name="TextBox 4">
            <a:extLst>
              <a:ext uri="{FF2B5EF4-FFF2-40B4-BE49-F238E27FC236}">
                <a16:creationId xmlns:a16="http://schemas.microsoft.com/office/drawing/2014/main" id="{54545CDD-C71E-1407-70DD-DFB04CEFB429}"/>
              </a:ext>
            </a:extLst>
          </p:cNvPr>
          <p:cNvSpPr txBox="1"/>
          <p:nvPr/>
        </p:nvSpPr>
        <p:spPr>
          <a:xfrm>
            <a:off x="540031" y="6265050"/>
            <a:ext cx="10918906" cy="400110"/>
          </a:xfrm>
          <a:prstGeom prst="rect">
            <a:avLst/>
          </a:prstGeom>
          <a:noFill/>
        </p:spPr>
        <p:txBody>
          <a:bodyPr wrap="square" rtlCol="0">
            <a:spAutoFit/>
          </a:bodyPr>
          <a:lstStyle/>
          <a:p>
            <a:r>
              <a:rPr lang="de-DE" sz="2000" dirty="0">
                <a:solidFill>
                  <a:srgbClr val="FF0000"/>
                </a:solidFill>
              </a:rPr>
              <a:t>-&gt;next slides show alternative starting-point from </a:t>
            </a:r>
            <a:r>
              <a:rPr lang="de-DE" sz="2000" b="1" i="1" dirty="0">
                <a:solidFill>
                  <a:srgbClr val="FF0000"/>
                </a:solidFill>
              </a:rPr>
              <a:t>mchpDeveloperHelp</a:t>
            </a:r>
            <a:r>
              <a:rPr lang="de-DE" sz="2000" dirty="0">
                <a:solidFill>
                  <a:srgbClr val="FF0000"/>
                </a:solidFill>
              </a:rPr>
              <a:t> with lots more details</a:t>
            </a:r>
          </a:p>
        </p:txBody>
      </p:sp>
      <p:sp>
        <p:nvSpPr>
          <p:cNvPr id="7" name="TextBox 6">
            <a:extLst>
              <a:ext uri="{FF2B5EF4-FFF2-40B4-BE49-F238E27FC236}">
                <a16:creationId xmlns:a16="http://schemas.microsoft.com/office/drawing/2014/main" id="{636A0797-D10B-B8CC-417A-D10161C3BE0D}"/>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123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7" name="Picture 6">
            <a:extLst>
              <a:ext uri="{FF2B5EF4-FFF2-40B4-BE49-F238E27FC236}">
                <a16:creationId xmlns:a16="http://schemas.microsoft.com/office/drawing/2014/main" id="{57571DA7-40A6-9CFD-C469-BAB28E0C3528}"/>
              </a:ext>
            </a:extLst>
          </p:cNvPr>
          <p:cNvPicPr>
            <a:picLocks noChangeAspect="1"/>
          </p:cNvPicPr>
          <p:nvPr/>
        </p:nvPicPr>
        <p:blipFill>
          <a:blip r:embed="rId3"/>
          <a:stretch>
            <a:fillRect/>
          </a:stretch>
        </p:blipFill>
        <p:spPr>
          <a:xfrm>
            <a:off x="267051" y="965399"/>
            <a:ext cx="5827361" cy="1620562"/>
          </a:xfrm>
          <a:prstGeom prst="rect">
            <a:avLst/>
          </a:prstGeom>
          <a:ln>
            <a:solidFill>
              <a:schemeClr val="tx1"/>
            </a:solidFill>
          </a:ln>
        </p:spPr>
      </p:pic>
      <p:pic>
        <p:nvPicPr>
          <p:cNvPr id="11" name="Picture 10">
            <a:extLst>
              <a:ext uri="{FF2B5EF4-FFF2-40B4-BE49-F238E27FC236}">
                <a16:creationId xmlns:a16="http://schemas.microsoft.com/office/drawing/2014/main" id="{0840F2DE-67F2-F4A3-D239-D8D4EC833242}"/>
              </a:ext>
            </a:extLst>
          </p:cNvPr>
          <p:cNvPicPr>
            <a:picLocks noChangeAspect="1"/>
          </p:cNvPicPr>
          <p:nvPr/>
        </p:nvPicPr>
        <p:blipFill>
          <a:blip r:embed="rId4"/>
          <a:stretch>
            <a:fillRect/>
          </a:stretch>
        </p:blipFill>
        <p:spPr>
          <a:xfrm>
            <a:off x="3878556" y="2031756"/>
            <a:ext cx="7539542" cy="4634333"/>
          </a:xfrm>
          <a:prstGeom prst="rect">
            <a:avLst/>
          </a:prstGeom>
          <a:ln>
            <a:solidFill>
              <a:schemeClr val="tx1"/>
            </a:solidFill>
          </a:ln>
        </p:spPr>
      </p:pic>
      <p:sp>
        <p:nvSpPr>
          <p:cNvPr id="5" name="TextBox 4">
            <a:extLst>
              <a:ext uri="{FF2B5EF4-FFF2-40B4-BE49-F238E27FC236}">
                <a16:creationId xmlns:a16="http://schemas.microsoft.com/office/drawing/2014/main" id="{122D1A9A-86BB-7428-80C5-2429FEBDEF8C}"/>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85946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for demo on SAMA7-EK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800" b="0" dirty="0"/>
              <a:t> </a:t>
            </a:r>
          </a:p>
        </p:txBody>
      </p:sp>
      <p:pic>
        <p:nvPicPr>
          <p:cNvPr id="13" name="Picture 12">
            <a:extLst>
              <a:ext uri="{FF2B5EF4-FFF2-40B4-BE49-F238E27FC236}">
                <a16:creationId xmlns:a16="http://schemas.microsoft.com/office/drawing/2014/main" id="{C6F465C3-A85C-7930-7588-B7C8494B1DD4}"/>
              </a:ext>
            </a:extLst>
          </p:cNvPr>
          <p:cNvPicPr>
            <a:picLocks noChangeAspect="1"/>
          </p:cNvPicPr>
          <p:nvPr/>
        </p:nvPicPr>
        <p:blipFill>
          <a:blip r:embed="rId3"/>
          <a:stretch>
            <a:fillRect/>
          </a:stretch>
        </p:blipFill>
        <p:spPr>
          <a:xfrm>
            <a:off x="338062" y="911770"/>
            <a:ext cx="7273234" cy="1705306"/>
          </a:xfrm>
          <a:prstGeom prst="rect">
            <a:avLst/>
          </a:prstGeom>
        </p:spPr>
      </p:pic>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4"/>
          <a:stretch>
            <a:fillRect/>
          </a:stretch>
        </p:blipFill>
        <p:spPr>
          <a:xfrm>
            <a:off x="6094412" y="2280914"/>
            <a:ext cx="5661758" cy="4389452"/>
          </a:xfrm>
          <a:prstGeom prst="rect">
            <a:avLst/>
          </a:prstGeom>
        </p:spPr>
      </p:pic>
      <p:sp>
        <p:nvSpPr>
          <p:cNvPr id="6" name="Content Placeholder 5">
            <a:extLst>
              <a:ext uri="{FF2B5EF4-FFF2-40B4-BE49-F238E27FC236}">
                <a16:creationId xmlns:a16="http://schemas.microsoft.com/office/drawing/2014/main" id="{FCA2060D-C1FA-67C8-1599-304FAF2AFD11}"/>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1544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5" name="Picture 4">
            <a:extLst>
              <a:ext uri="{FF2B5EF4-FFF2-40B4-BE49-F238E27FC236}">
                <a16:creationId xmlns:a16="http://schemas.microsoft.com/office/drawing/2014/main" id="{C43532AE-6630-B343-8415-F2D7DDD9B246}"/>
              </a:ext>
            </a:extLst>
          </p:cNvPr>
          <p:cNvPicPr>
            <a:picLocks noChangeAspect="1"/>
          </p:cNvPicPr>
          <p:nvPr/>
        </p:nvPicPr>
        <p:blipFill>
          <a:blip r:embed="rId3"/>
          <a:stretch>
            <a:fillRect/>
          </a:stretch>
        </p:blipFill>
        <p:spPr>
          <a:xfrm>
            <a:off x="252499" y="1159140"/>
            <a:ext cx="5531949" cy="2918868"/>
          </a:xfrm>
          <a:prstGeom prst="rect">
            <a:avLst/>
          </a:prstGeom>
          <a:ln>
            <a:solidFill>
              <a:schemeClr val="tx1"/>
            </a:solidFill>
          </a:ln>
        </p:spPr>
      </p:pic>
      <p:pic>
        <p:nvPicPr>
          <p:cNvPr id="8" name="Picture 7">
            <a:extLst>
              <a:ext uri="{FF2B5EF4-FFF2-40B4-BE49-F238E27FC236}">
                <a16:creationId xmlns:a16="http://schemas.microsoft.com/office/drawing/2014/main" id="{D14FB7A5-4A97-5414-229B-B73AC16FB609}"/>
              </a:ext>
            </a:extLst>
          </p:cNvPr>
          <p:cNvPicPr>
            <a:picLocks noChangeAspect="1"/>
          </p:cNvPicPr>
          <p:nvPr/>
        </p:nvPicPr>
        <p:blipFill>
          <a:blip r:embed="rId4"/>
          <a:stretch>
            <a:fillRect/>
          </a:stretch>
        </p:blipFill>
        <p:spPr>
          <a:xfrm>
            <a:off x="6328911" y="2800678"/>
            <a:ext cx="5180080" cy="3503785"/>
          </a:xfrm>
          <a:prstGeom prst="rect">
            <a:avLst/>
          </a:prstGeom>
          <a:ln>
            <a:solidFill>
              <a:schemeClr val="tx1"/>
            </a:solidFill>
          </a:ln>
        </p:spPr>
      </p:pic>
      <p:sp>
        <p:nvSpPr>
          <p:cNvPr id="6" name="TextBox 5">
            <a:extLst>
              <a:ext uri="{FF2B5EF4-FFF2-40B4-BE49-F238E27FC236}">
                <a16:creationId xmlns:a16="http://schemas.microsoft.com/office/drawing/2014/main" id="{FC0BC680-AA83-70BD-1D1C-EF1B811EF48F}"/>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4031568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10" name="Picture 9">
            <a:extLst>
              <a:ext uri="{FF2B5EF4-FFF2-40B4-BE49-F238E27FC236}">
                <a16:creationId xmlns:a16="http://schemas.microsoft.com/office/drawing/2014/main" id="{DF2E139E-5E90-9DA3-C15D-0591D5306D56}"/>
              </a:ext>
            </a:extLst>
          </p:cNvPr>
          <p:cNvPicPr>
            <a:picLocks noChangeAspect="1"/>
          </p:cNvPicPr>
          <p:nvPr/>
        </p:nvPicPr>
        <p:blipFill>
          <a:blip r:embed="rId3"/>
          <a:stretch>
            <a:fillRect/>
          </a:stretch>
        </p:blipFill>
        <p:spPr>
          <a:xfrm>
            <a:off x="1531547" y="1161081"/>
            <a:ext cx="6732777" cy="4906940"/>
          </a:xfrm>
          <a:prstGeom prst="rect">
            <a:avLst/>
          </a:prstGeom>
          <a:ln>
            <a:solidFill>
              <a:schemeClr val="tx1"/>
            </a:solidFill>
          </a:ln>
        </p:spPr>
      </p:pic>
      <p:sp>
        <p:nvSpPr>
          <p:cNvPr id="5" name="TextBox 4">
            <a:extLst>
              <a:ext uri="{FF2B5EF4-FFF2-40B4-BE49-F238E27FC236}">
                <a16:creationId xmlns:a16="http://schemas.microsoft.com/office/drawing/2014/main" id="{ED02DDB7-0547-3243-6C17-60053C6107D1}"/>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2999375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(4)</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sp>
        <p:nvSpPr>
          <p:cNvPr id="6" name="TextBox 5">
            <a:extLst>
              <a:ext uri="{FF2B5EF4-FFF2-40B4-BE49-F238E27FC236}">
                <a16:creationId xmlns:a16="http://schemas.microsoft.com/office/drawing/2014/main" id="{42725FF6-E361-8B93-FD31-2249BAF542F2}"/>
              </a:ext>
            </a:extLst>
          </p:cNvPr>
          <p:cNvSpPr txBox="1"/>
          <p:nvPr/>
        </p:nvSpPr>
        <p:spPr>
          <a:xfrm>
            <a:off x="338061" y="1056014"/>
            <a:ext cx="10658918" cy="4678204"/>
          </a:xfrm>
          <a:prstGeom prst="rect">
            <a:avLst/>
          </a:prstGeom>
          <a:solidFill>
            <a:schemeClr val="bg1"/>
          </a:solidFill>
          <a:ln>
            <a:solidFill>
              <a:schemeClr val="tx1"/>
            </a:solidFill>
          </a:ln>
        </p:spPr>
        <p:txBody>
          <a:bodyPr wrap="square" rtlCol="0">
            <a:spAutoFit/>
          </a:bodyPr>
          <a:lstStyle/>
          <a:p>
            <a:pPr marL="450850" indent="-450850"/>
            <a:r>
              <a:rPr lang="de-DE" sz="2000" dirty="0"/>
              <a:t>Direct link to microchipDeveloperHelp page:</a:t>
            </a:r>
            <a:br>
              <a:rPr lang="de-DE" sz="2000" dirty="0"/>
            </a:br>
            <a:r>
              <a:rPr lang="de-DE" sz="2000" dirty="0">
                <a:hlinkClick r:id="rId3"/>
              </a:rPr>
              <a:t>at91-4-MPUs-w-H3-in-MPLABX-on-mchpDevHelp</a:t>
            </a:r>
            <a:endParaRPr lang="de-DE" sz="2000" u="sng" dirty="0"/>
          </a:p>
          <a:p>
            <a:r>
              <a:rPr lang="de-DE" sz="2000" u="sng" dirty="0"/>
              <a:t>Basic steps:</a:t>
            </a:r>
          </a:p>
          <a:p>
            <a:pPr marL="457200" indent="-457200">
              <a:spcBef>
                <a:spcPts val="600"/>
              </a:spcBef>
              <a:buFont typeface="+mj-lt"/>
              <a:buAutoNum type="arabicPeriod"/>
            </a:pPr>
            <a:r>
              <a:rPr lang="de-DE" sz="2000" dirty="0"/>
              <a:t>Get at91-repository from official MPU32-repo :</a:t>
            </a:r>
            <a:br>
              <a:rPr lang="de-DE" sz="2000" dirty="0"/>
            </a:br>
            <a:r>
              <a:rPr lang="de-DE" sz="1800" dirty="0">
                <a:solidFill>
                  <a:srgbClr val="0070C0"/>
                </a:solidFill>
                <a:latin typeface="Courier New" panose="02070309020205020404" pitchFamily="49" charset="0"/>
                <a:cs typeface="Courier New" panose="02070309020205020404" pitchFamily="49" charset="0"/>
              </a:rPr>
              <a:t>()&gt; </a:t>
            </a:r>
            <a:r>
              <a:rPr lang="de-DE" altLang="de-DE" sz="1800" dirty="0">
                <a:solidFill>
                  <a:srgbClr val="0070C0"/>
                </a:solidFill>
                <a:latin typeface="Courier New" panose="02070309020205020404" pitchFamily="49" charset="0"/>
                <a:cs typeface="Courier New" panose="02070309020205020404" pitchFamily="49" charset="0"/>
              </a:rPr>
              <a:t>git clone git://github.com/linux4sam/at91bootstrap.git </a:t>
            </a:r>
            <a:endParaRPr lang="de-DE" altLang="de-DE" sz="2000" dirty="0">
              <a:solidFill>
                <a:srgbClr val="0070C0"/>
              </a:solidFill>
              <a:latin typeface="Courier New" panose="02070309020205020404" pitchFamily="49" charset="0"/>
              <a:cs typeface="Courier New" panose="02070309020205020404" pitchFamily="49" charset="0"/>
            </a:endParaRPr>
          </a:p>
          <a:p>
            <a:pPr marL="457200" indent="-457200">
              <a:spcBef>
                <a:spcPts val="600"/>
              </a:spcBef>
              <a:buFont typeface="+mj-lt"/>
              <a:buAutoNum type="arabicPeriod"/>
            </a:pPr>
            <a:r>
              <a:rPr lang="de-DE" sz="2000" dirty="0"/>
              <a:t>For convenience might want to rename the create directory '</a:t>
            </a:r>
            <a:r>
              <a:rPr lang="de-DE" altLang="de-DE" sz="2000" dirty="0">
                <a:latin typeface="Courier New" panose="02070309020205020404" pitchFamily="49" charset="0"/>
                <a:cs typeface="Courier New" panose="02070309020205020404" pitchFamily="49" charset="0"/>
              </a:rPr>
              <a:t>at91bootstrap</a:t>
            </a:r>
            <a:r>
              <a:rPr lang="de-DE" sz="2000" dirty="0"/>
              <a:t>' to  '</a:t>
            </a:r>
            <a:r>
              <a:rPr lang="de-DE" altLang="de-DE" sz="2000" dirty="0">
                <a:solidFill>
                  <a:srgbClr val="0070C0"/>
                </a:solidFill>
                <a:latin typeface="Courier New" panose="02070309020205020404" pitchFamily="49" charset="0"/>
                <a:cs typeface="Courier New" panose="02070309020205020404" pitchFamily="49" charset="0"/>
              </a:rPr>
              <a:t>at91bootstrap.X</a:t>
            </a:r>
            <a:r>
              <a:rPr lang="de-DE" sz="2000" dirty="0"/>
              <a:t>' so you can immediately see it's an MPLABX project</a:t>
            </a:r>
          </a:p>
          <a:p>
            <a:pPr marL="457200" indent="-457200">
              <a:spcBef>
                <a:spcPts val="600"/>
              </a:spcBef>
              <a:buFont typeface="+mj-lt"/>
              <a:buAutoNum type="arabicPeriod"/>
            </a:pPr>
            <a:r>
              <a:rPr lang="de-DE" sz="2000" dirty="0"/>
              <a:t>This repo contains the </a:t>
            </a:r>
            <a:br>
              <a:rPr lang="de-DE" sz="2000" dirty="0"/>
            </a:br>
            <a:r>
              <a:rPr lang="de-DE" sz="2000" dirty="0"/>
              <a:t>MPLABX needed files+dirs </a:t>
            </a:r>
            <a:br>
              <a:rPr lang="de-DE" sz="2000" dirty="0"/>
            </a:br>
            <a:r>
              <a:rPr lang="de-DE" sz="2000" dirty="0"/>
              <a:t>'nbproject\' and 'scripts\'</a:t>
            </a:r>
          </a:p>
          <a:p>
            <a:pPr marL="457200" indent="-457200">
              <a:spcBef>
                <a:spcPts val="600"/>
              </a:spcBef>
              <a:buFont typeface="+mj-lt"/>
              <a:buAutoNum type="arabicPeriod"/>
            </a:pPr>
            <a:r>
              <a:rPr lang="de-DE" sz="2000" i="1" dirty="0">
                <a:solidFill>
                  <a:srgbClr val="FF0000"/>
                </a:solidFill>
              </a:rPr>
              <a:t>make sure the </a:t>
            </a:r>
            <a:br>
              <a:rPr lang="de-DE" sz="2000" i="1" dirty="0">
                <a:solidFill>
                  <a:srgbClr val="FF0000"/>
                </a:solidFill>
              </a:rPr>
            </a:br>
            <a:r>
              <a:rPr lang="de-DE" sz="2000" i="1" dirty="0">
                <a:solidFill>
                  <a:srgbClr val="FF0000"/>
                </a:solidFill>
              </a:rPr>
              <a:t>correct/your MPU is </a:t>
            </a:r>
            <a:br>
              <a:rPr lang="de-DE" sz="2000" i="1" dirty="0">
                <a:solidFill>
                  <a:srgbClr val="FF0000"/>
                </a:solidFill>
              </a:rPr>
            </a:br>
            <a:r>
              <a:rPr lang="de-DE" sz="2000" i="1" dirty="0">
                <a:solidFill>
                  <a:srgbClr val="FF0000"/>
                </a:solidFill>
              </a:rPr>
              <a:t>selected in </a:t>
            </a:r>
            <a:br>
              <a:rPr lang="de-DE" sz="2000" i="1" dirty="0">
                <a:solidFill>
                  <a:srgbClr val="FF0000"/>
                </a:solidFill>
              </a:rPr>
            </a:br>
            <a:r>
              <a:rPr lang="de-DE" sz="2000" i="1" dirty="0">
                <a:solidFill>
                  <a:srgbClr val="FF0000"/>
                </a:solidFill>
              </a:rPr>
              <a:t>MPLABX-projectProperties</a:t>
            </a:r>
          </a:p>
        </p:txBody>
      </p:sp>
      <p:pic>
        <p:nvPicPr>
          <p:cNvPr id="11" name="Picture 10">
            <a:extLst>
              <a:ext uri="{FF2B5EF4-FFF2-40B4-BE49-F238E27FC236}">
                <a16:creationId xmlns:a16="http://schemas.microsoft.com/office/drawing/2014/main" id="{58B6BDE0-0D5A-F7FE-4E85-611B4054378F}"/>
              </a:ext>
            </a:extLst>
          </p:cNvPr>
          <p:cNvPicPr>
            <a:picLocks noChangeAspect="1"/>
          </p:cNvPicPr>
          <p:nvPr/>
        </p:nvPicPr>
        <p:blipFill>
          <a:blip r:embed="rId4"/>
          <a:stretch>
            <a:fillRect/>
          </a:stretch>
        </p:blipFill>
        <p:spPr>
          <a:xfrm>
            <a:off x="3798469" y="3376771"/>
            <a:ext cx="8103462" cy="3231127"/>
          </a:xfrm>
          <a:prstGeom prst="rect">
            <a:avLst/>
          </a:prstGeom>
          <a:ln>
            <a:solidFill>
              <a:schemeClr val="tx1"/>
            </a:solidFill>
          </a:ln>
        </p:spPr>
      </p:pic>
      <p:sp>
        <p:nvSpPr>
          <p:cNvPr id="5" name="TextBox 4">
            <a:extLst>
              <a:ext uri="{FF2B5EF4-FFF2-40B4-BE49-F238E27FC236}">
                <a16:creationId xmlns:a16="http://schemas.microsoft.com/office/drawing/2014/main" id="{378EEB74-6BE0-1C4E-E986-DCEBB7718A5F}"/>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3729257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MPLABX project properties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opening such at91.X project, first </a:t>
            </a:r>
            <a:br>
              <a:rPr lang="en-US" sz="2400" b="0" dirty="0">
                <a:solidFill>
                  <a:schemeClr val="tx1"/>
                </a:solidFill>
              </a:rPr>
            </a:br>
            <a:r>
              <a:rPr lang="en-US" sz="2400" b="0" dirty="0">
                <a:solidFill>
                  <a:schemeClr val="tx1"/>
                </a:solidFill>
              </a:rPr>
              <a:t>make sure correct MPU is set and</a:t>
            </a:r>
            <a:br>
              <a:rPr lang="en-US" sz="2400" b="0" dirty="0">
                <a:solidFill>
                  <a:schemeClr val="tx1"/>
                </a:solidFill>
              </a:rPr>
            </a:br>
            <a:r>
              <a:rPr lang="en-US" sz="2400" b="0" dirty="0">
                <a:solidFill>
                  <a:schemeClr val="tx1"/>
                </a:solidFill>
              </a:rPr>
              <a:t>latest DFP is selected</a:t>
            </a:r>
          </a:p>
          <a:p>
            <a:endParaRPr lang="en-US" sz="2400" b="0" dirty="0">
              <a:solidFill>
                <a:schemeClr val="tx1"/>
              </a:solidFill>
            </a:endParaRPr>
          </a:p>
          <a:p>
            <a:r>
              <a:rPr lang="en-US" sz="2400" b="0" dirty="0">
                <a:solidFill>
                  <a:schemeClr val="tx1"/>
                </a:solidFill>
              </a:rPr>
              <a:t>Then notice the different </a:t>
            </a:r>
            <a:br>
              <a:rPr lang="en-US" sz="2400" b="0" dirty="0">
                <a:solidFill>
                  <a:schemeClr val="tx1"/>
                </a:solidFill>
              </a:rPr>
            </a:br>
            <a:r>
              <a:rPr lang="en-US" sz="2400" b="0" dirty="0">
                <a:solidFill>
                  <a:schemeClr val="tx1"/>
                </a:solidFill>
              </a:rPr>
              <a:t>project properties. Instead of </a:t>
            </a:r>
            <a:br>
              <a:rPr lang="en-US" sz="2400" b="0" dirty="0">
                <a:solidFill>
                  <a:schemeClr val="tx1"/>
                </a:solidFill>
              </a:rPr>
            </a:br>
            <a:r>
              <a:rPr lang="en-US" sz="2400" b="0" dirty="0">
                <a:solidFill>
                  <a:schemeClr val="tx1"/>
                </a:solidFill>
              </a:rPr>
              <a:t>typical entries for a MPLABX-</a:t>
            </a:r>
            <a:r>
              <a:rPr lang="en-US" sz="2400" b="0" dirty="0" err="1">
                <a:solidFill>
                  <a:schemeClr val="tx1"/>
                </a:solidFill>
              </a:rPr>
              <a:t>prj</a:t>
            </a:r>
            <a:r>
              <a:rPr lang="en-US" sz="2400" b="0" dirty="0">
                <a:solidFill>
                  <a:schemeClr val="tx1"/>
                </a:solidFill>
              </a:rPr>
              <a:t> </a:t>
            </a:r>
            <a:br>
              <a:rPr lang="en-US" sz="2400" b="0" dirty="0">
                <a:solidFill>
                  <a:schemeClr val="tx1"/>
                </a:solidFill>
              </a:rPr>
            </a:br>
            <a:r>
              <a:rPr lang="en-US" sz="2400" b="0" dirty="0">
                <a:solidFill>
                  <a:schemeClr val="tx1"/>
                </a:solidFill>
              </a:rPr>
              <a:t>you only find:</a:t>
            </a:r>
          </a:p>
          <a:p>
            <a:pPr lvl="1">
              <a:tabLst>
                <a:tab pos="1879600" algn="l"/>
              </a:tabLst>
            </a:pPr>
            <a:endParaRPr lang="en-US" sz="2400" dirty="0">
              <a:solidFill>
                <a:schemeClr val="tx1"/>
              </a:solidFill>
            </a:endParaRPr>
          </a:p>
          <a:p>
            <a:pPr lvl="1">
              <a:tabLst>
                <a:tab pos="1879600" algn="l"/>
              </a:tabLst>
            </a:pPr>
            <a:r>
              <a:rPr lang="en-US" sz="2400" dirty="0" err="1">
                <a:solidFill>
                  <a:schemeClr val="tx1"/>
                </a:solidFill>
              </a:rPr>
              <a:t>Makefile</a:t>
            </a:r>
            <a:r>
              <a:rPr lang="en-US" sz="2400" dirty="0">
                <a:solidFill>
                  <a:schemeClr val="tx1"/>
                </a:solidFill>
              </a:rPr>
              <a:t>	-&gt; cross-compile</a:t>
            </a:r>
          </a:p>
          <a:p>
            <a:pPr lvl="1">
              <a:tabLst>
                <a:tab pos="1879600" algn="l"/>
              </a:tabLst>
            </a:pPr>
            <a:endParaRPr lang="en-US" sz="2400" b="0" dirty="0">
              <a:solidFill>
                <a:schemeClr val="tx1"/>
              </a:solidFill>
            </a:endParaRPr>
          </a:p>
          <a:p>
            <a:pPr lvl="1">
              <a:tabLst>
                <a:tab pos="1879600" algn="l"/>
              </a:tabLst>
            </a:pPr>
            <a:r>
              <a:rPr lang="en-US" sz="2400" b="0" dirty="0" err="1">
                <a:solidFill>
                  <a:schemeClr val="tx1"/>
                </a:solidFill>
              </a:rPr>
              <a:t>Kconfig</a:t>
            </a:r>
            <a:r>
              <a:rPr lang="en-US" sz="2400" b="0" dirty="0">
                <a:solidFill>
                  <a:schemeClr val="tx1"/>
                </a:solidFill>
              </a:rPr>
              <a:t>	-&gt; system-configuration</a:t>
            </a:r>
          </a:p>
          <a:p>
            <a:endParaRPr lang="en-US" sz="2400" b="0" dirty="0">
              <a:solidFill>
                <a:schemeClr val="tx1"/>
              </a:solidFill>
            </a:endParaRPr>
          </a:p>
          <a:p>
            <a:r>
              <a:rPr lang="en-US" sz="2400" b="0" dirty="0">
                <a:solidFill>
                  <a:schemeClr val="tx1"/>
                </a:solidFill>
              </a:rPr>
              <a:t>this at91.X </a:t>
            </a:r>
            <a:r>
              <a:rPr lang="en-US" sz="2400" b="0" dirty="0" err="1">
                <a:solidFill>
                  <a:schemeClr val="tx1"/>
                </a:solidFill>
              </a:rPr>
              <a:t>prj</a:t>
            </a:r>
            <a:r>
              <a:rPr lang="en-US" sz="2400" b="0" dirty="0">
                <a:solidFill>
                  <a:schemeClr val="tx1"/>
                </a:solidFill>
              </a:rPr>
              <a:t> is just to </a:t>
            </a:r>
            <a:r>
              <a:rPr lang="en-US" sz="2400" i="1" dirty="0">
                <a:solidFill>
                  <a:schemeClr val="tx1"/>
                </a:solidFill>
              </a:rPr>
              <a:t>configure</a:t>
            </a:r>
            <a:br>
              <a:rPr lang="en-US" sz="2400" b="0" dirty="0">
                <a:solidFill>
                  <a:schemeClr val="tx1"/>
                </a:solidFill>
              </a:rPr>
            </a:br>
            <a:r>
              <a:rPr lang="en-US" sz="2400" b="0" dirty="0">
                <a:solidFill>
                  <a:schemeClr val="tx1"/>
                </a:solidFill>
              </a:rPr>
              <a:t>and </a:t>
            </a:r>
            <a:r>
              <a:rPr lang="en-US" sz="2400" i="1" dirty="0">
                <a:solidFill>
                  <a:schemeClr val="tx1"/>
                </a:solidFill>
              </a:rPr>
              <a:t>cross-compile</a:t>
            </a:r>
            <a:r>
              <a:rPr lang="en-US" sz="2400" b="0" dirty="0">
                <a:solidFill>
                  <a:schemeClr val="tx1"/>
                </a:solidFill>
              </a:rPr>
              <a:t> at91 BUT </a:t>
            </a:r>
            <a:r>
              <a:rPr lang="en-US" sz="2400" i="1" dirty="0">
                <a:solidFill>
                  <a:schemeClr val="tx1"/>
                </a:solidFill>
              </a:rPr>
              <a:t>not to </a:t>
            </a:r>
            <a:br>
              <a:rPr lang="en-US" sz="2400" i="1" dirty="0">
                <a:solidFill>
                  <a:schemeClr val="tx1"/>
                </a:solidFill>
              </a:rPr>
            </a:br>
            <a:r>
              <a:rPr lang="en-US" sz="2400" i="1" dirty="0">
                <a:solidFill>
                  <a:schemeClr val="tx1"/>
                </a:solidFill>
              </a:rPr>
              <a:t>debug/develop </a:t>
            </a:r>
            <a:r>
              <a:rPr lang="en-US" sz="2400" b="0" dirty="0">
                <a:solidFill>
                  <a:schemeClr val="tx1"/>
                </a:solidFill>
              </a:rPr>
              <a:t>at91-source itself!</a:t>
            </a:r>
          </a:p>
          <a:p>
            <a:endParaRPr lang="en-US" sz="2400" b="0" dirty="0">
              <a:solidFill>
                <a:schemeClr val="tx1"/>
              </a:solidFill>
            </a:endParaRPr>
          </a:p>
        </p:txBody>
      </p:sp>
      <p:pic>
        <p:nvPicPr>
          <p:cNvPr id="8" name="Picture 7">
            <a:extLst>
              <a:ext uri="{FF2B5EF4-FFF2-40B4-BE49-F238E27FC236}">
                <a16:creationId xmlns:a16="http://schemas.microsoft.com/office/drawing/2014/main" id="{6F0C0C11-F4A9-1F80-9779-E72953E5C0E6}"/>
              </a:ext>
            </a:extLst>
          </p:cNvPr>
          <p:cNvPicPr>
            <a:picLocks noChangeAspect="1"/>
          </p:cNvPicPr>
          <p:nvPr/>
        </p:nvPicPr>
        <p:blipFill>
          <a:blip r:embed="rId3"/>
          <a:stretch>
            <a:fillRect/>
          </a:stretch>
        </p:blipFill>
        <p:spPr>
          <a:xfrm>
            <a:off x="5812377" y="1629428"/>
            <a:ext cx="6241078" cy="503666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048A1605-A75A-F7EE-5608-43E2DA2624F4}"/>
              </a:ext>
            </a:extLst>
          </p:cNvPr>
          <p:cNvCxnSpPr>
            <a:cxnSpLocks/>
          </p:cNvCxnSpPr>
          <p:nvPr/>
        </p:nvCxnSpPr>
        <p:spPr>
          <a:xfrm>
            <a:off x="4507820" y="4310227"/>
            <a:ext cx="2355688" cy="87409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E13B931-EFA1-012D-415A-5B56A1F399CA}"/>
              </a:ext>
            </a:extLst>
          </p:cNvPr>
          <p:cNvCxnSpPr>
            <a:cxnSpLocks/>
          </p:cNvCxnSpPr>
          <p:nvPr/>
        </p:nvCxnSpPr>
        <p:spPr>
          <a:xfrm>
            <a:off x="5354197" y="5187432"/>
            <a:ext cx="1509311" cy="20331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3435330-0FD5-A251-9167-936DC60693FD}"/>
              </a:ext>
            </a:extLst>
          </p:cNvPr>
          <p:cNvGrpSpPr/>
          <p:nvPr/>
        </p:nvGrpSpPr>
        <p:grpSpPr>
          <a:xfrm>
            <a:off x="3844887" y="884126"/>
            <a:ext cx="5982159" cy="1748669"/>
            <a:chOff x="3844887" y="884126"/>
            <a:chExt cx="5982159" cy="1748669"/>
          </a:xfrm>
        </p:grpSpPr>
        <p:pic>
          <p:nvPicPr>
            <p:cNvPr id="3" name="Picture 2">
              <a:extLst>
                <a:ext uri="{FF2B5EF4-FFF2-40B4-BE49-F238E27FC236}">
                  <a16:creationId xmlns:a16="http://schemas.microsoft.com/office/drawing/2014/main" id="{5BD84A56-5535-9C6A-D449-D3874191C455}"/>
                </a:ext>
              </a:extLst>
            </p:cNvPr>
            <p:cNvPicPr>
              <a:picLocks noChangeAspect="1"/>
            </p:cNvPicPr>
            <p:nvPr/>
          </p:nvPicPr>
          <p:blipFill>
            <a:blip r:embed="rId4"/>
            <a:stretch>
              <a:fillRect/>
            </a:stretch>
          </p:blipFill>
          <p:spPr>
            <a:xfrm>
              <a:off x="5441494" y="884126"/>
              <a:ext cx="4385552" cy="1748669"/>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B4E55F5D-28CE-B2D8-5CAF-44EFF1B0D8A4}"/>
                </a:ext>
              </a:extLst>
            </p:cNvPr>
            <p:cNvCxnSpPr>
              <a:cxnSpLocks/>
            </p:cNvCxnSpPr>
            <p:nvPr/>
          </p:nvCxnSpPr>
          <p:spPr>
            <a:xfrm>
              <a:off x="3844887" y="1915886"/>
              <a:ext cx="3018621" cy="24342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FDFEE4A-1C1D-4E6C-86A0-B547FA76F811}"/>
                </a:ext>
              </a:extLst>
            </p:cNvPr>
            <p:cNvCxnSpPr>
              <a:cxnSpLocks/>
            </p:cNvCxnSpPr>
            <p:nvPr/>
          </p:nvCxnSpPr>
          <p:spPr>
            <a:xfrm flipV="1">
              <a:off x="3844887" y="1155939"/>
              <a:ext cx="4847421" cy="759947"/>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6E813A98-71B2-B3AC-F2D1-18937BB9DDC9}"/>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13387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cross-compile at91 with XC32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entry '</a:t>
            </a:r>
            <a:r>
              <a:rPr lang="en-US" sz="2400" b="0" dirty="0" err="1">
                <a:solidFill>
                  <a:schemeClr val="tx1"/>
                </a:solidFill>
              </a:rPr>
              <a:t>Makefile</a:t>
            </a:r>
            <a:r>
              <a:rPr lang="en-US" sz="2400" b="0" dirty="0">
                <a:solidFill>
                  <a:schemeClr val="tx1"/>
                </a:solidFill>
              </a:rPr>
              <a:t>' -&gt; use XC32 to cross-compile the at91 sources </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build:	make CROSS_COMPILE="C:\Program Files\Microchip\xc32\v4.21\bin\bin\pic32c-"</a:t>
            </a:r>
          </a:p>
          <a:p>
            <a:pPr marL="266700" indent="0">
              <a:buNone/>
              <a:tabLst>
                <a:tab pos="1701800" algn="l"/>
              </a:tabLst>
            </a:pPr>
            <a:r>
              <a:rPr lang="en-US" sz="1400" b="0" dirty="0" err="1">
                <a:solidFill>
                  <a:srgbClr val="0070C0"/>
                </a:solidFill>
                <a:latin typeface="Courier New" panose="02070309020205020404" pitchFamily="49" charset="0"/>
                <a:cs typeface="Courier New" panose="02070309020205020404" pitchFamily="49" charset="0"/>
              </a:rPr>
              <a:t>DebugBuild</a:t>
            </a:r>
            <a:r>
              <a:rPr lang="en-US" sz="1400" b="0" dirty="0">
                <a:solidFill>
                  <a:srgbClr val="0070C0"/>
                </a:solidFill>
                <a:latin typeface="Courier New" panose="02070309020205020404" pitchFamily="49" charset="0"/>
                <a:cs typeface="Courier New" panose="02070309020205020404" pitchFamily="49" charset="0"/>
              </a:rPr>
              <a:t>:	make CROSS_COMPILE="C:\Program Files\Microchip\xc32\v4.21\bin\bin\pic32c-"</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Clean:	make </a:t>
            </a:r>
            <a:r>
              <a:rPr lang="en-US" sz="1400" b="0" dirty="0" err="1">
                <a:solidFill>
                  <a:srgbClr val="0070C0"/>
                </a:solidFill>
                <a:latin typeface="Courier New" panose="02070309020205020404" pitchFamily="49" charset="0"/>
                <a:cs typeface="Courier New" panose="02070309020205020404" pitchFamily="49" charset="0"/>
              </a:rPr>
              <a:t>mplabclean</a:t>
            </a:r>
            <a:r>
              <a:rPr lang="en-US" sz="1400" b="0" dirty="0">
                <a:solidFill>
                  <a:srgbClr val="0070C0"/>
                </a:solidFill>
                <a:latin typeface="Courier New" panose="02070309020205020404" pitchFamily="49" charset="0"/>
                <a:cs typeface="Courier New" panose="02070309020205020404" pitchFamily="49" charset="0"/>
              </a:rPr>
              <a:t> CROSS_COMPILE="C:\Program Files\Microchip\xc32\v4.21\bin\bin\pic32c-"</a:t>
            </a:r>
          </a:p>
          <a:p>
            <a:pPr marL="0" indent="0">
              <a:buNone/>
              <a:tabLst>
                <a:tab pos="1435100" algn="l"/>
              </a:tabLst>
            </a:pPr>
            <a:endParaRPr lang="en-US" sz="1400" b="0" dirty="0">
              <a:solidFill>
                <a:srgbClr val="0070C0"/>
              </a:solidFill>
              <a:latin typeface="Courier New" panose="02070309020205020404" pitchFamily="49" charset="0"/>
              <a:cs typeface="Courier New" panose="02070309020205020404" pitchFamily="49" charset="0"/>
            </a:endParaRPr>
          </a:p>
          <a:p>
            <a:pPr marL="0" indent="0">
              <a:buNone/>
            </a:pPr>
            <a:endParaRPr lang="en-US" sz="1600" b="0" dirty="0">
              <a:solidFill>
                <a:srgbClr val="0070C0"/>
              </a:solidFill>
              <a:latin typeface="Courier New" panose="02070309020205020404" pitchFamily="49" charset="0"/>
              <a:cs typeface="Courier New" panose="02070309020205020404" pitchFamily="49" charset="0"/>
            </a:endParaRPr>
          </a:p>
          <a:p>
            <a:pPr marL="0" indent="0">
              <a:buNone/>
            </a:pPr>
            <a:endParaRPr lang="en-US" sz="2400" b="0" dirty="0">
              <a:solidFill>
                <a:schemeClr val="tx1"/>
              </a:solidFill>
            </a:endParaRPr>
          </a:p>
        </p:txBody>
      </p:sp>
      <p:grpSp>
        <p:nvGrpSpPr>
          <p:cNvPr id="5" name="Group 4">
            <a:extLst>
              <a:ext uri="{FF2B5EF4-FFF2-40B4-BE49-F238E27FC236}">
                <a16:creationId xmlns:a16="http://schemas.microsoft.com/office/drawing/2014/main" id="{96C7EE0D-72B7-4714-A6D0-15713FAF0142}"/>
              </a:ext>
            </a:extLst>
          </p:cNvPr>
          <p:cNvGrpSpPr/>
          <p:nvPr/>
        </p:nvGrpSpPr>
        <p:grpSpPr>
          <a:xfrm>
            <a:off x="1065388" y="2269353"/>
            <a:ext cx="9386712" cy="4424241"/>
            <a:chOff x="1065388" y="2269353"/>
            <a:chExt cx="9386712" cy="4424241"/>
          </a:xfrm>
        </p:grpSpPr>
        <p:pic>
          <p:nvPicPr>
            <p:cNvPr id="12" name="Picture 11">
              <a:extLst>
                <a:ext uri="{FF2B5EF4-FFF2-40B4-BE49-F238E27FC236}">
                  <a16:creationId xmlns:a16="http://schemas.microsoft.com/office/drawing/2014/main" id="{F41F98AA-9433-39FB-9A0F-01A65B12F9EB}"/>
                </a:ext>
              </a:extLst>
            </p:cNvPr>
            <p:cNvPicPr>
              <a:picLocks noChangeAspect="1"/>
            </p:cNvPicPr>
            <p:nvPr/>
          </p:nvPicPr>
          <p:blipFill>
            <a:blip r:embed="rId3"/>
            <a:stretch>
              <a:fillRect/>
            </a:stretch>
          </p:blipFill>
          <p:spPr>
            <a:xfrm>
              <a:off x="1065388" y="2269353"/>
              <a:ext cx="9386712" cy="4424241"/>
            </a:xfrm>
            <a:prstGeom prst="rect">
              <a:avLst/>
            </a:prstGeom>
            <a:ln>
              <a:solidFill>
                <a:schemeClr val="tx1"/>
              </a:solidFill>
            </a:ln>
          </p:spPr>
        </p:pic>
        <p:sp>
          <p:nvSpPr>
            <p:cNvPr id="3" name="Rectangle 2">
              <a:extLst>
                <a:ext uri="{FF2B5EF4-FFF2-40B4-BE49-F238E27FC236}">
                  <a16:creationId xmlns:a16="http://schemas.microsoft.com/office/drawing/2014/main" id="{43B2FC71-68DA-F6C7-E118-48E32C014150}"/>
                </a:ext>
              </a:extLst>
            </p:cNvPr>
            <p:cNvSpPr/>
            <p:nvPr/>
          </p:nvSpPr>
          <p:spPr>
            <a:xfrm>
              <a:off x="1371600" y="3398520"/>
              <a:ext cx="1155700"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7" name="TextBox 6">
            <a:extLst>
              <a:ext uri="{FF2B5EF4-FFF2-40B4-BE49-F238E27FC236}">
                <a16:creationId xmlns:a16="http://schemas.microsoft.com/office/drawing/2014/main" id="{4251FD64-70AB-045E-B35E-AD03453A0E04}"/>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1763265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62905" y="961737"/>
            <a:ext cx="5123287" cy="570435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how to create at91-version needed </a:t>
            </a:r>
            <a:br>
              <a:rPr lang="en-US" b="0" dirty="0"/>
            </a:br>
            <a:r>
              <a:rPr lang="en-US" b="0" dirty="0"/>
              <a:t>to develop a Harmony3 </a:t>
            </a:r>
            <a:br>
              <a:rPr lang="en-US" b="0" dirty="0"/>
            </a:br>
            <a:r>
              <a:rPr lang="en-US" b="0" dirty="0"/>
              <a:t>application in MPLABX?</a:t>
            </a:r>
          </a:p>
          <a:p>
            <a:pPr>
              <a:spcBef>
                <a:spcPts val="1200"/>
              </a:spcBef>
            </a:pPr>
            <a:r>
              <a:rPr lang="en-US" b="0" dirty="0"/>
              <a:t>every H3-csp at91.X project has </a:t>
            </a:r>
            <a:br>
              <a:rPr lang="en-US" b="0" dirty="0"/>
            </a:br>
            <a:r>
              <a:rPr lang="en-US" b="0" dirty="0"/>
              <a:t>different configurations in </a:t>
            </a:r>
            <a:br>
              <a:rPr lang="en-US" b="0" dirty="0"/>
            </a:br>
            <a:r>
              <a:rPr lang="nn-NO" b="0" dirty="0">
                <a:solidFill>
                  <a:srgbClr val="0070C0"/>
                </a:solidFill>
                <a:latin typeface="Courier New" panose="02070309020205020404" pitchFamily="49" charset="0"/>
                <a:cs typeface="Courier New" panose="02070309020205020404" pitchFamily="49" charset="0"/>
              </a:rPr>
              <a:t>at91*.X\configs\</a:t>
            </a:r>
            <a:br>
              <a:rPr lang="en-US" b="0" dirty="0"/>
            </a:br>
            <a:r>
              <a:rPr lang="en-US" b="0" dirty="0"/>
              <a:t>you can load - </a:t>
            </a:r>
            <a:r>
              <a:rPr lang="en-US" b="0" dirty="0" err="1"/>
              <a:t>eg</a:t>
            </a:r>
            <a:r>
              <a:rPr lang="en-US" b="0" dirty="0"/>
              <a:t>: </a:t>
            </a:r>
          </a:p>
          <a:p>
            <a:pPr lvl="1">
              <a:buFont typeface="Courier New" panose="02070309020205020404" pitchFamily="49" charset="0"/>
              <a:buChar char="o"/>
              <a:tabLst>
                <a:tab pos="1790700" algn="l"/>
              </a:tabLst>
            </a:pPr>
            <a:r>
              <a:rPr lang="en-US" dirty="0"/>
              <a:t>IDE-usage	*_</a:t>
            </a:r>
            <a:r>
              <a:rPr lang="en-US" dirty="0" err="1">
                <a:solidFill>
                  <a:srgbClr val="0070C0"/>
                </a:solidFill>
              </a:rPr>
              <a:t>bkptnone</a:t>
            </a:r>
            <a:r>
              <a:rPr lang="en-US" dirty="0" err="1"/>
              <a:t>_defconfig</a:t>
            </a:r>
            <a:endParaRPr lang="en-US" dirty="0"/>
          </a:p>
          <a:p>
            <a:pPr lvl="1">
              <a:buFont typeface="Courier New" panose="02070309020205020404" pitchFamily="49" charset="0"/>
              <a:buChar char="o"/>
              <a:tabLst>
                <a:tab pos="1790700" algn="l"/>
              </a:tabLst>
            </a:pPr>
            <a:r>
              <a:rPr lang="en-US" b="0" dirty="0"/>
              <a:t>production	*&lt;</a:t>
            </a:r>
            <a:r>
              <a:rPr lang="en-US" b="0" dirty="0" err="1"/>
              <a:t>nvm</a:t>
            </a:r>
            <a:r>
              <a:rPr lang="en-US" b="0" dirty="0"/>
              <a:t>&gt;_&lt;</a:t>
            </a:r>
            <a:r>
              <a:rPr lang="en-US" b="0" dirty="0" err="1"/>
              <a:t>nxtSW</a:t>
            </a:r>
            <a:r>
              <a:rPr lang="en-US" b="0" dirty="0"/>
              <a:t>&gt;</a:t>
            </a:r>
            <a:r>
              <a:rPr lang="en-US" dirty="0"/>
              <a:t>_</a:t>
            </a:r>
            <a:r>
              <a:rPr lang="en-US" dirty="0" err="1"/>
              <a:t>defconfig</a:t>
            </a:r>
            <a:endParaRPr lang="en-US" b="0" dirty="0"/>
          </a:p>
          <a:p>
            <a:pPr>
              <a:spcBef>
                <a:spcPts val="600"/>
              </a:spcBef>
            </a:pPr>
            <a:r>
              <a:rPr lang="en-US" b="0" dirty="0"/>
              <a:t>for H3app-debug in MPLABX</a:t>
            </a:r>
            <a:br>
              <a:rPr lang="en-US" b="0" dirty="0"/>
            </a:br>
            <a:r>
              <a:rPr lang="en-US" b="0" dirty="0"/>
              <a:t>you need to use</a:t>
            </a:r>
            <a:br>
              <a:rPr lang="en-US" b="0" dirty="0"/>
            </a:br>
            <a:r>
              <a:rPr lang="en-US" b="0" dirty="0"/>
              <a:t>  &lt;</a:t>
            </a:r>
            <a:r>
              <a:rPr lang="en-US" b="0" dirty="0" err="1"/>
              <a:t>yourMPU</a:t>
            </a:r>
            <a:r>
              <a:rPr lang="en-US" b="0" dirty="0"/>
              <a:t>&gt;_</a:t>
            </a:r>
            <a:r>
              <a:rPr lang="en-US" dirty="0" err="1">
                <a:solidFill>
                  <a:srgbClr val="0070C0"/>
                </a:solidFill>
              </a:rPr>
              <a:t>bkptnone</a:t>
            </a:r>
            <a:r>
              <a:rPr lang="en-US" b="0" dirty="0" err="1"/>
              <a:t>_defconfig</a:t>
            </a:r>
            <a:endParaRPr lang="en-US" b="0" dirty="0"/>
          </a:p>
          <a:p>
            <a:pPr marL="266700" lvl="2" indent="0">
              <a:buNone/>
              <a:tabLst>
                <a:tab pos="2965450" algn="l"/>
              </a:tabLst>
            </a:pPr>
            <a:r>
              <a:rPr lang="en-US" sz="2000" dirty="0"/>
              <a:t>which does all at91-tasks and then</a:t>
            </a:r>
            <a:br>
              <a:rPr lang="en-US" sz="2000" dirty="0"/>
            </a:br>
            <a:r>
              <a:rPr lang="en-US" sz="2000" dirty="0"/>
              <a:t>just stops/loops, so IDE can continue</a:t>
            </a:r>
          </a:p>
        </p:txBody>
      </p:sp>
      <p:grpSp>
        <p:nvGrpSpPr>
          <p:cNvPr id="5" name="Group 4">
            <a:extLst>
              <a:ext uri="{FF2B5EF4-FFF2-40B4-BE49-F238E27FC236}">
                <a16:creationId xmlns:a16="http://schemas.microsoft.com/office/drawing/2014/main" id="{5688D34E-173A-68A3-9A2A-44895632CD22}"/>
              </a:ext>
            </a:extLst>
          </p:cNvPr>
          <p:cNvGrpSpPr/>
          <p:nvPr/>
        </p:nvGrpSpPr>
        <p:grpSpPr>
          <a:xfrm>
            <a:off x="5225707" y="767876"/>
            <a:ext cx="6872549" cy="5898213"/>
            <a:chOff x="4662036" y="816228"/>
            <a:chExt cx="6872549" cy="5898213"/>
          </a:xfrm>
        </p:grpSpPr>
        <p:pic>
          <p:nvPicPr>
            <p:cNvPr id="7" name="Picture 6">
              <a:extLst>
                <a:ext uri="{FF2B5EF4-FFF2-40B4-BE49-F238E27FC236}">
                  <a16:creationId xmlns:a16="http://schemas.microsoft.com/office/drawing/2014/main" id="{61016ADB-08C2-0D17-2571-0FEE030ABFD0}"/>
                </a:ext>
              </a:extLst>
            </p:cNvPr>
            <p:cNvPicPr>
              <a:picLocks noChangeAspect="1"/>
            </p:cNvPicPr>
            <p:nvPr/>
          </p:nvPicPr>
          <p:blipFill>
            <a:blip r:embed="rId3"/>
            <a:stretch>
              <a:fillRect/>
            </a:stretch>
          </p:blipFill>
          <p:spPr>
            <a:xfrm>
              <a:off x="4662036" y="816228"/>
              <a:ext cx="6872549" cy="5898213"/>
            </a:xfrm>
            <a:prstGeom prst="rect">
              <a:avLst/>
            </a:prstGeom>
            <a:ln>
              <a:solidFill>
                <a:schemeClr val="tx1"/>
              </a:solidFill>
            </a:ln>
          </p:spPr>
        </p:pic>
        <p:sp>
          <p:nvSpPr>
            <p:cNvPr id="3" name="Rectangle 2">
              <a:extLst>
                <a:ext uri="{FF2B5EF4-FFF2-40B4-BE49-F238E27FC236}">
                  <a16:creationId xmlns:a16="http://schemas.microsoft.com/office/drawing/2014/main" id="{15B3B59B-54B7-625F-0907-B4668BFCE4E2}"/>
                </a:ext>
              </a:extLst>
            </p:cNvPr>
            <p:cNvSpPr/>
            <p:nvPr/>
          </p:nvSpPr>
          <p:spPr>
            <a:xfrm>
              <a:off x="4804911" y="1536382"/>
              <a:ext cx="695777"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6" name="Rectangle 5">
            <a:extLst>
              <a:ext uri="{FF2B5EF4-FFF2-40B4-BE49-F238E27FC236}">
                <a16:creationId xmlns:a16="http://schemas.microsoft.com/office/drawing/2014/main" id="{142EA1B0-D65A-D7B4-A9FA-2B6A2597B721}"/>
              </a:ext>
            </a:extLst>
          </p:cNvPr>
          <p:cNvSpPr/>
          <p:nvPr/>
        </p:nvSpPr>
        <p:spPr>
          <a:xfrm>
            <a:off x="6812611" y="1215426"/>
            <a:ext cx="1514960" cy="55894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TextBox 7">
            <a:extLst>
              <a:ext uri="{FF2B5EF4-FFF2-40B4-BE49-F238E27FC236}">
                <a16:creationId xmlns:a16="http://schemas.microsoft.com/office/drawing/2014/main" id="{2EC316D5-ADD1-8B28-CFD9-BB53D74907E0}"/>
              </a:ext>
            </a:extLst>
          </p:cNvPr>
          <p:cNvSpPr txBox="1"/>
          <p:nvPr/>
        </p:nvSpPr>
        <p:spPr>
          <a:xfrm>
            <a:off x="6008794" y="1240174"/>
            <a:ext cx="925285" cy="307777"/>
          </a:xfrm>
          <a:prstGeom prst="rect">
            <a:avLst/>
          </a:prstGeom>
          <a:noFill/>
        </p:spPr>
        <p:txBody>
          <a:bodyPr wrap="square" rtlCol="0">
            <a:spAutoFit/>
          </a:bodyPr>
          <a:lstStyle/>
          <a:p>
            <a:r>
              <a:rPr lang="de-DE" sz="1400" dirty="0"/>
              <a:t>operation</a:t>
            </a:r>
          </a:p>
        </p:txBody>
      </p:sp>
      <p:sp>
        <p:nvSpPr>
          <p:cNvPr id="9" name="Rectangle 8">
            <a:extLst>
              <a:ext uri="{FF2B5EF4-FFF2-40B4-BE49-F238E27FC236}">
                <a16:creationId xmlns:a16="http://schemas.microsoft.com/office/drawing/2014/main" id="{B1DF6D75-F04B-FCCD-371D-D12E31945E80}"/>
              </a:ext>
            </a:extLst>
          </p:cNvPr>
          <p:cNvSpPr/>
          <p:nvPr/>
        </p:nvSpPr>
        <p:spPr>
          <a:xfrm>
            <a:off x="6716486" y="1791391"/>
            <a:ext cx="1687284" cy="75586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TextBox 9">
            <a:extLst>
              <a:ext uri="{FF2B5EF4-FFF2-40B4-BE49-F238E27FC236}">
                <a16:creationId xmlns:a16="http://schemas.microsoft.com/office/drawing/2014/main" id="{4333B632-C597-119A-B632-E4E15DA7B5E9}"/>
              </a:ext>
            </a:extLst>
          </p:cNvPr>
          <p:cNvSpPr txBox="1"/>
          <p:nvPr/>
        </p:nvSpPr>
        <p:spPr>
          <a:xfrm>
            <a:off x="6259286" y="1816139"/>
            <a:ext cx="543348" cy="307777"/>
          </a:xfrm>
          <a:prstGeom prst="rect">
            <a:avLst/>
          </a:prstGeom>
          <a:noFill/>
        </p:spPr>
        <p:txBody>
          <a:bodyPr wrap="square" rtlCol="0">
            <a:spAutoFit/>
          </a:bodyPr>
          <a:lstStyle/>
          <a:p>
            <a:r>
              <a:rPr lang="de-DE" sz="1400" dirty="0"/>
              <a:t>MPU</a:t>
            </a:r>
          </a:p>
        </p:txBody>
      </p:sp>
      <p:sp>
        <p:nvSpPr>
          <p:cNvPr id="11" name="Rectangle 10">
            <a:extLst>
              <a:ext uri="{FF2B5EF4-FFF2-40B4-BE49-F238E27FC236}">
                <a16:creationId xmlns:a16="http://schemas.microsoft.com/office/drawing/2014/main" id="{F94FFB07-9E72-4B9D-F749-9DD8DA1E3166}"/>
              </a:ext>
            </a:extLst>
          </p:cNvPr>
          <p:cNvSpPr/>
          <p:nvPr/>
        </p:nvSpPr>
        <p:spPr>
          <a:xfrm>
            <a:off x="6716485" y="3010064"/>
            <a:ext cx="2536371" cy="124625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TextBox 11">
            <a:extLst>
              <a:ext uri="{FF2B5EF4-FFF2-40B4-BE49-F238E27FC236}">
                <a16:creationId xmlns:a16="http://schemas.microsoft.com/office/drawing/2014/main" id="{1A420602-D14D-1060-289B-5902CADDE080}"/>
              </a:ext>
            </a:extLst>
          </p:cNvPr>
          <p:cNvSpPr txBox="1"/>
          <p:nvPr/>
        </p:nvSpPr>
        <p:spPr>
          <a:xfrm>
            <a:off x="6199762" y="3285843"/>
            <a:ext cx="543348" cy="307777"/>
          </a:xfrm>
          <a:prstGeom prst="rect">
            <a:avLst/>
          </a:prstGeom>
          <a:noFill/>
        </p:spPr>
        <p:txBody>
          <a:bodyPr wrap="square" rtlCol="0">
            <a:spAutoFit/>
          </a:bodyPr>
          <a:lstStyle/>
          <a:p>
            <a:r>
              <a:rPr lang="de-DE" sz="1400" dirty="0"/>
              <a:t>DDR</a:t>
            </a:r>
          </a:p>
        </p:txBody>
      </p:sp>
      <p:sp>
        <p:nvSpPr>
          <p:cNvPr id="14" name="TextBox 13">
            <a:extLst>
              <a:ext uri="{FF2B5EF4-FFF2-40B4-BE49-F238E27FC236}">
                <a16:creationId xmlns:a16="http://schemas.microsoft.com/office/drawing/2014/main" id="{6710AB62-4EEE-7411-F7B3-70D9970C622E}"/>
              </a:ext>
            </a:extLst>
          </p:cNvPr>
          <p:cNvSpPr txBox="1"/>
          <p:nvPr/>
        </p:nvSpPr>
        <p:spPr>
          <a:xfrm>
            <a:off x="5817824" y="5199591"/>
            <a:ext cx="925286" cy="523220"/>
          </a:xfrm>
          <a:prstGeom prst="rect">
            <a:avLst/>
          </a:prstGeom>
          <a:noFill/>
        </p:spPr>
        <p:txBody>
          <a:bodyPr wrap="square" rtlCol="0">
            <a:spAutoFit/>
          </a:bodyPr>
          <a:lstStyle/>
          <a:p>
            <a:r>
              <a:rPr lang="de-DE" sz="1400" dirty="0"/>
              <a:t>Rest leave on default</a:t>
            </a:r>
          </a:p>
        </p:txBody>
      </p:sp>
      <p:sp>
        <p:nvSpPr>
          <p:cNvPr id="16" name="TextBox 15">
            <a:extLst>
              <a:ext uri="{FF2B5EF4-FFF2-40B4-BE49-F238E27FC236}">
                <a16:creationId xmlns:a16="http://schemas.microsoft.com/office/drawing/2014/main" id="{2A3E915C-0DFB-99BB-39AC-686C00572331}"/>
              </a:ext>
            </a:extLst>
          </p:cNvPr>
          <p:cNvSpPr txBox="1"/>
          <p:nvPr/>
        </p:nvSpPr>
        <p:spPr>
          <a:xfrm>
            <a:off x="11505064" y="-25517"/>
            <a:ext cx="683762" cy="276999"/>
          </a:xfrm>
          <a:prstGeom prst="rect">
            <a:avLst/>
          </a:prstGeom>
          <a:noFill/>
        </p:spPr>
        <p:txBody>
          <a:bodyPr wrap="square" rtlCol="0">
            <a:spAutoFit/>
          </a:bodyPr>
          <a:lstStyle/>
          <a:p>
            <a:r>
              <a:rPr lang="de-DE" sz="1200" dirty="0"/>
              <a:t>41-60m</a:t>
            </a:r>
          </a:p>
        </p:txBody>
      </p:sp>
    </p:spTree>
    <p:extLst>
      <p:ext uri="{BB962C8B-B14F-4D97-AF65-F5344CB8AC3E}">
        <p14:creationId xmlns:p14="http://schemas.microsoft.com/office/powerpoint/2010/main" val="17698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000"/>
                                        <p:tgtEl>
                                          <p:spTgt spid="9"/>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2000"/>
                                        <p:tgtEl>
                                          <p:spTgt spid="11"/>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0" grpId="0"/>
      <p:bldP spid="11" grpId="0" animBg="1"/>
      <p:bldP spid="12"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at91-4-IDE</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a:t>
            </a:r>
          </a:p>
        </p:txBody>
      </p:sp>
      <p:sp>
        <p:nvSpPr>
          <p:cNvPr id="3" name="TextBox 2">
            <a:extLst>
              <a:ext uri="{FF2B5EF4-FFF2-40B4-BE49-F238E27FC236}">
                <a16:creationId xmlns:a16="http://schemas.microsoft.com/office/drawing/2014/main" id="{6012CE21-0DB9-F211-7616-5B3509667102}"/>
              </a:ext>
            </a:extLst>
          </p:cNvPr>
          <p:cNvSpPr txBox="1"/>
          <p:nvPr/>
        </p:nvSpPr>
        <p:spPr>
          <a:xfrm>
            <a:off x="11505064" y="-25517"/>
            <a:ext cx="683762" cy="276999"/>
          </a:xfrm>
          <a:prstGeom prst="rect">
            <a:avLst/>
          </a:prstGeom>
          <a:noFill/>
        </p:spPr>
        <p:txBody>
          <a:bodyPr wrap="square" rtlCol="0">
            <a:spAutoFit/>
          </a:bodyPr>
          <a:lstStyle/>
          <a:p>
            <a:r>
              <a:rPr lang="de-DE" sz="1200" dirty="0"/>
              <a:t>61-70m</a:t>
            </a:r>
          </a:p>
        </p:txBody>
      </p:sp>
    </p:spTree>
    <p:custDataLst>
      <p:tags r:id="rId1"/>
    </p:custDataLst>
    <p:extLst>
      <p:ext uri="{BB962C8B-B14F-4D97-AF65-F5344CB8AC3E}">
        <p14:creationId xmlns:p14="http://schemas.microsoft.com/office/powerpoint/2010/main" val="746375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2384966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to run H3-development in production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30489" y="2339632"/>
            <a:ext cx="10034155" cy="3154486"/>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spcBef>
                <a:spcPts val="600"/>
              </a:spcBef>
              <a:buNone/>
            </a:pPr>
            <a:r>
              <a:rPr lang="en-US" sz="4000" b="0" dirty="0">
                <a:solidFill>
                  <a:schemeClr val="tx1"/>
                </a:solidFill>
              </a:rPr>
              <a:t>What changes if you want to run your </a:t>
            </a:r>
            <a:br>
              <a:rPr lang="en-US" sz="4000" b="0" dirty="0">
                <a:solidFill>
                  <a:schemeClr val="tx1"/>
                </a:solidFill>
              </a:rPr>
            </a:br>
            <a:r>
              <a:rPr lang="en-US" sz="4000" b="0" dirty="0">
                <a:solidFill>
                  <a:schemeClr val="tx1"/>
                </a:solidFill>
              </a:rPr>
              <a:t>H3 application in production ? </a:t>
            </a:r>
            <a:br>
              <a:rPr lang="en-US" sz="4000" b="0" dirty="0">
                <a:solidFill>
                  <a:schemeClr val="tx1"/>
                </a:solidFill>
              </a:rPr>
            </a:br>
            <a:r>
              <a:rPr lang="en-US" sz="4000" b="0" dirty="0">
                <a:solidFill>
                  <a:schemeClr val="tx1"/>
                </a:solidFill>
              </a:rPr>
              <a:t>(NVM = </a:t>
            </a:r>
            <a:r>
              <a:rPr lang="en-US" sz="4000" b="0" dirty="0" err="1">
                <a:solidFill>
                  <a:schemeClr val="tx1"/>
                </a:solidFill>
              </a:rPr>
              <a:t>SDcard</a:t>
            </a:r>
            <a:r>
              <a:rPr lang="en-US" sz="4000" b="0" dirty="0">
                <a:solidFill>
                  <a:schemeClr val="tx1"/>
                </a:solidFill>
              </a:rPr>
              <a:t>)</a:t>
            </a:r>
          </a:p>
        </p:txBody>
      </p:sp>
      <p:sp>
        <p:nvSpPr>
          <p:cNvPr id="3" name="TextBox 2">
            <a:extLst>
              <a:ext uri="{FF2B5EF4-FFF2-40B4-BE49-F238E27FC236}">
                <a16:creationId xmlns:a16="http://schemas.microsoft.com/office/drawing/2014/main" id="{63EB9EA1-5741-C911-38BD-3C4929AE129D}"/>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1065368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production flow?</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0" y="1028100"/>
            <a:ext cx="12055915" cy="5314086"/>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b="0" dirty="0">
                <a:solidFill>
                  <a:schemeClr val="tx1"/>
                </a:solidFill>
              </a:rPr>
              <a:t>clear now how to develop H3application and debug in MPLABX </a:t>
            </a:r>
          </a:p>
          <a:p>
            <a:pPr>
              <a:spcBef>
                <a:spcPts val="600"/>
              </a:spcBef>
            </a:pPr>
            <a:endParaRPr lang="en-US" b="0" dirty="0">
              <a:solidFill>
                <a:schemeClr val="tx1"/>
              </a:solidFill>
            </a:endParaRPr>
          </a:p>
          <a:p>
            <a:pPr>
              <a:spcBef>
                <a:spcPts val="600"/>
              </a:spcBef>
            </a:pPr>
            <a:r>
              <a:rPr lang="en-US" b="0" dirty="0">
                <a:solidFill>
                  <a:schemeClr val="tx1"/>
                </a:solidFill>
              </a:rPr>
              <a:t>and clear what at91 tasks are in this case (-&gt;at91_</a:t>
            </a:r>
            <a:r>
              <a:rPr lang="en-US" i="1" dirty="0">
                <a:solidFill>
                  <a:schemeClr val="tx1"/>
                </a:solidFill>
              </a:rPr>
              <a:t>loopEnd</a:t>
            </a:r>
            <a:r>
              <a:rPr lang="en-US" b="0" dirty="0">
                <a:solidFill>
                  <a:schemeClr val="tx1"/>
                </a:solidFill>
              </a:rPr>
              <a:t>-4-IDE = 'at91_bkptnone' )</a:t>
            </a:r>
          </a:p>
          <a:p>
            <a:pPr>
              <a:spcBef>
                <a:spcPts val="600"/>
              </a:spcBef>
            </a:pPr>
            <a:endParaRPr lang="en-US" b="0" dirty="0">
              <a:solidFill>
                <a:schemeClr val="tx1"/>
              </a:solidFill>
            </a:endParaRPr>
          </a:p>
          <a:p>
            <a:pPr>
              <a:spcBef>
                <a:spcPts val="600"/>
              </a:spcBef>
            </a:pPr>
            <a:r>
              <a:rPr lang="en-US" b="0" dirty="0">
                <a:solidFill>
                  <a:schemeClr val="tx1"/>
                </a:solidFill>
              </a:rPr>
              <a:t>but what to do in production?</a:t>
            </a:r>
          </a:p>
          <a:p>
            <a:pPr>
              <a:spcBef>
                <a:spcPts val="600"/>
              </a:spcBef>
            </a:pPr>
            <a:endParaRPr lang="en-US" b="0" dirty="0">
              <a:solidFill>
                <a:schemeClr val="tx1"/>
              </a:solidFill>
            </a:endParaRPr>
          </a:p>
          <a:p>
            <a:pPr>
              <a:spcBef>
                <a:spcPts val="600"/>
              </a:spcBef>
            </a:pPr>
            <a:r>
              <a:rPr lang="en-US" b="0" dirty="0">
                <a:solidFill>
                  <a:schemeClr val="tx1"/>
                </a:solidFill>
              </a:rPr>
              <a:t>at91-tasks are same as for at91_</a:t>
            </a:r>
            <a:r>
              <a:rPr lang="en-US" i="1" dirty="0">
                <a:solidFill>
                  <a:schemeClr val="tx1"/>
                </a:solidFill>
              </a:rPr>
              <a:t>loopEnd</a:t>
            </a:r>
            <a:r>
              <a:rPr lang="en-US" b="0" dirty="0">
                <a:solidFill>
                  <a:schemeClr val="tx1"/>
                </a:solidFill>
              </a:rPr>
              <a:t>_IDE </a:t>
            </a:r>
            <a:r>
              <a:rPr lang="en-US" i="1" dirty="0">
                <a:solidFill>
                  <a:srgbClr val="0070C0"/>
                </a:solidFill>
              </a:rPr>
              <a:t>but</a:t>
            </a:r>
            <a:r>
              <a:rPr lang="en-US" b="0" dirty="0">
                <a:solidFill>
                  <a:schemeClr val="tx1"/>
                </a:solidFill>
              </a:rPr>
              <a:t> no IDE to download h3app from host into DDR</a:t>
            </a:r>
          </a:p>
          <a:p>
            <a:pPr>
              <a:spcBef>
                <a:spcPts val="600"/>
              </a:spcBef>
            </a:pPr>
            <a:endParaRPr lang="en-US" b="0" dirty="0">
              <a:solidFill>
                <a:schemeClr val="tx1"/>
              </a:solidFill>
            </a:endParaRPr>
          </a:p>
          <a:p>
            <a:pPr>
              <a:spcBef>
                <a:spcPts val="600"/>
              </a:spcBef>
            </a:pPr>
            <a:r>
              <a:rPr lang="en-US" b="0" dirty="0">
                <a:solidFill>
                  <a:schemeClr val="tx1"/>
                </a:solidFill>
              </a:rPr>
              <a:t>like for Linux, at91 needs to load </a:t>
            </a:r>
            <a:r>
              <a:rPr lang="en-US" b="0" dirty="0" err="1">
                <a:solidFill>
                  <a:schemeClr val="tx1"/>
                </a:solidFill>
              </a:rPr>
              <a:t>nextSW</a:t>
            </a:r>
            <a:r>
              <a:rPr lang="en-US" b="0" dirty="0">
                <a:solidFill>
                  <a:schemeClr val="tx1"/>
                </a:solidFill>
              </a:rPr>
              <a:t> from NVM into DDR and execute  (-&gt; = </a:t>
            </a:r>
            <a:r>
              <a:rPr lang="en-US" sz="1800" b="0" dirty="0">
                <a:solidFill>
                  <a:schemeClr val="tx1"/>
                </a:solidFill>
              </a:rPr>
              <a:t>&lt;arch&gt;_&lt;</a:t>
            </a:r>
            <a:r>
              <a:rPr lang="en-US" sz="1800" b="0" dirty="0" err="1">
                <a:solidFill>
                  <a:schemeClr val="tx1"/>
                </a:solidFill>
              </a:rPr>
              <a:t>nextSW</a:t>
            </a:r>
            <a:r>
              <a:rPr lang="en-US" sz="1800" b="0" dirty="0">
                <a:solidFill>
                  <a:schemeClr val="tx1"/>
                </a:solidFill>
              </a:rPr>
              <a:t>&gt;_&lt;</a:t>
            </a:r>
            <a:r>
              <a:rPr lang="en-US" sz="1800" b="0" dirty="0" err="1">
                <a:solidFill>
                  <a:schemeClr val="tx1"/>
                </a:solidFill>
              </a:rPr>
              <a:t>nvm</a:t>
            </a:r>
            <a:r>
              <a:rPr lang="en-US" sz="1800" b="0" dirty="0">
                <a:solidFill>
                  <a:schemeClr val="tx1"/>
                </a:solidFill>
              </a:rPr>
              <a:t>&gt;</a:t>
            </a:r>
            <a:r>
              <a:rPr lang="en-US" b="0" dirty="0">
                <a:solidFill>
                  <a:schemeClr val="tx1"/>
                </a:solidFill>
              </a:rPr>
              <a:t>)</a:t>
            </a:r>
          </a:p>
          <a:p>
            <a:pPr marL="450850" indent="-188913">
              <a:spcBef>
                <a:spcPts val="600"/>
              </a:spcBef>
              <a:buNone/>
            </a:pPr>
            <a:r>
              <a:rPr lang="en-US" b="0" dirty="0">
                <a:solidFill>
                  <a:schemeClr val="tx1"/>
                </a:solidFill>
              </a:rPr>
              <a:t>eg: </a:t>
            </a:r>
            <a:r>
              <a:rPr lang="en-US" b="0" dirty="0">
                <a:solidFill>
                  <a:srgbClr val="00B050"/>
                </a:solidFill>
              </a:rPr>
              <a:t>sama7g5ek</a:t>
            </a:r>
            <a:r>
              <a:rPr lang="en-US" b="0" dirty="0">
                <a:solidFill>
                  <a:srgbClr val="FF0000"/>
                </a:solidFill>
              </a:rPr>
              <a:t>sd</a:t>
            </a:r>
            <a:r>
              <a:rPr lang="en-US" b="0" dirty="0">
                <a:solidFill>
                  <a:schemeClr val="tx1"/>
                </a:solidFill>
              </a:rPr>
              <a:t>_</a:t>
            </a:r>
            <a:r>
              <a:rPr lang="en-US" b="0" dirty="0">
                <a:solidFill>
                  <a:srgbClr val="0070C0"/>
                </a:solidFill>
              </a:rPr>
              <a:t>harmony</a:t>
            </a:r>
            <a:r>
              <a:rPr lang="en-US" b="0" dirty="0">
                <a:solidFill>
                  <a:schemeClr val="tx1"/>
                </a:solidFill>
              </a:rPr>
              <a:t>_defconfig = </a:t>
            </a:r>
            <a:r>
              <a:rPr lang="en-US" b="0" dirty="0"/>
              <a:t>for </a:t>
            </a:r>
            <a:r>
              <a:rPr lang="en-US" b="0" dirty="0">
                <a:solidFill>
                  <a:srgbClr val="00B050"/>
                </a:solidFill>
              </a:rPr>
              <a:t>SAMA7G5-EK</a:t>
            </a:r>
            <a:r>
              <a:rPr lang="en-US" b="0" dirty="0"/>
              <a:t> to boot from </a:t>
            </a:r>
            <a:r>
              <a:rPr lang="en-US" b="0" dirty="0" err="1">
                <a:solidFill>
                  <a:srgbClr val="FF0000"/>
                </a:solidFill>
              </a:rPr>
              <a:t>SDcard</a:t>
            </a:r>
            <a:r>
              <a:rPr lang="en-US" b="0" dirty="0"/>
              <a:t> the </a:t>
            </a:r>
            <a:r>
              <a:rPr lang="en-US" b="0" dirty="0" err="1">
                <a:solidFill>
                  <a:srgbClr val="0070C0"/>
                </a:solidFill>
              </a:rPr>
              <a:t>nextSW</a:t>
            </a:r>
            <a:r>
              <a:rPr lang="en-US" b="0" dirty="0"/>
              <a:t>='harmony'</a:t>
            </a:r>
          </a:p>
          <a:p>
            <a:pPr marL="0" indent="0">
              <a:spcBef>
                <a:spcPts val="600"/>
              </a:spcBef>
              <a:buNone/>
            </a:pPr>
            <a:endParaRPr lang="en-US" b="0" dirty="0">
              <a:solidFill>
                <a:schemeClr val="tx1"/>
              </a:solidFill>
            </a:endParaRPr>
          </a:p>
          <a:p>
            <a:pPr>
              <a:spcBef>
                <a:spcPts val="600"/>
              </a:spcBef>
            </a:pPr>
            <a:r>
              <a:rPr lang="en-US" b="0" dirty="0">
                <a:solidFill>
                  <a:schemeClr val="tx1"/>
                </a:solidFill>
              </a:rPr>
              <a:t>can use different NVMs -&gt; see later what changes between NVM=</a:t>
            </a:r>
            <a:r>
              <a:rPr lang="en-US" b="0" dirty="0" err="1">
                <a:solidFill>
                  <a:schemeClr val="tx1"/>
                </a:solidFill>
              </a:rPr>
              <a:t>SDCard</a:t>
            </a:r>
            <a:r>
              <a:rPr lang="en-US" b="0" dirty="0">
                <a:solidFill>
                  <a:schemeClr val="tx1"/>
                </a:solidFill>
              </a:rPr>
              <a:t> or =QSPI</a:t>
            </a:r>
          </a:p>
          <a:p>
            <a:pPr>
              <a:spcBef>
                <a:spcPts val="600"/>
              </a:spcBef>
            </a:pPr>
            <a:endParaRPr lang="en-US" b="0" dirty="0">
              <a:solidFill>
                <a:schemeClr val="tx1"/>
              </a:solidFill>
            </a:endParaRPr>
          </a:p>
          <a:p>
            <a:pPr>
              <a:spcBef>
                <a:spcPts val="600"/>
              </a:spcBef>
            </a:pPr>
            <a:r>
              <a:rPr lang="en-US" b="0" dirty="0">
                <a:solidFill>
                  <a:schemeClr val="tx1"/>
                </a:solidFill>
              </a:rPr>
              <a:t>next slides shows how the production flow looks like</a:t>
            </a:r>
          </a:p>
        </p:txBody>
      </p:sp>
      <p:sp>
        <p:nvSpPr>
          <p:cNvPr id="5" name="TextBox 4">
            <a:extLst>
              <a:ext uri="{FF2B5EF4-FFF2-40B4-BE49-F238E27FC236}">
                <a16:creationId xmlns:a16="http://schemas.microsoft.com/office/drawing/2014/main" id="{8800A233-D9B6-4D78-9ED5-601730B4A396}"/>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1848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SAM9x60-curiosity</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Demo for a </a:t>
            </a:r>
            <a:r>
              <a:rPr lang="en-US" sz="1700" dirty="0">
                <a:solidFill>
                  <a:srgbClr val="FF0000"/>
                </a:solidFill>
              </a:rPr>
              <a:t>SAM9x60-curiosity</a:t>
            </a:r>
            <a:endParaRPr lang="en-US" sz="1700" b="0" dirty="0"/>
          </a:p>
          <a:p>
            <a:pPr marL="623888" lvl="1" indent="-180975"/>
            <a:r>
              <a:rPr lang="de-DE" sz="1700" dirty="0"/>
              <a:t>LEDpins: RED/PD17, GREEN/PD19 , BLUE/PD21 (gpioO,H)</a:t>
            </a:r>
          </a:p>
          <a:p>
            <a:pPr marL="623888" lvl="1" indent="-180975"/>
            <a:r>
              <a:rPr lang="de-DE" sz="1700" dirty="0"/>
              <a:t>onboardDbgVCOM: DBGU, Tx=PA10 , Rx=PA9</a:t>
            </a:r>
          </a:p>
          <a:p>
            <a:pPr marL="623888" lvl="1" indent="-180975"/>
            <a:r>
              <a:rPr lang="de-DE" sz="1700" dirty="0"/>
              <a:t>userButton: PA29 (gpioI, PU)</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STIO-&gt;DBGU + TC1@500ms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
        <p:nvSpPr>
          <p:cNvPr id="9" name="TextBox 8">
            <a:extLst>
              <a:ext uri="{FF2B5EF4-FFF2-40B4-BE49-F238E27FC236}">
                <a16:creationId xmlns:a16="http://schemas.microsoft.com/office/drawing/2014/main" id="{9FAF41D1-3251-092A-DB00-1992102EF23D}"/>
              </a:ext>
            </a:extLst>
          </p:cNvPr>
          <p:cNvSpPr txBox="1"/>
          <p:nvPr/>
        </p:nvSpPr>
        <p:spPr>
          <a:xfrm rot="1356932">
            <a:off x="7371623" y="3473566"/>
            <a:ext cx="4844057" cy="2308324"/>
          </a:xfrm>
          <a:prstGeom prst="rect">
            <a:avLst/>
          </a:prstGeom>
          <a:noFill/>
        </p:spPr>
        <p:txBody>
          <a:bodyPr wrap="square" rtlCol="0">
            <a:spAutoFit/>
          </a:bodyPr>
          <a:lstStyle/>
          <a:p>
            <a:pPr algn="ctr"/>
            <a:r>
              <a:rPr lang="de-DE" sz="4800" dirty="0">
                <a:solidFill>
                  <a:srgbClr val="0070C0"/>
                </a:solidFill>
              </a:rPr>
              <a:t>next slides </a:t>
            </a:r>
            <a:br>
              <a:rPr lang="de-DE" sz="4800" dirty="0">
                <a:solidFill>
                  <a:srgbClr val="0070C0"/>
                </a:solidFill>
              </a:rPr>
            </a:br>
            <a:r>
              <a:rPr lang="de-DE" sz="4800" dirty="0">
                <a:solidFill>
                  <a:srgbClr val="0070C0"/>
                </a:solidFill>
              </a:rPr>
              <a:t>= step-by-step</a:t>
            </a:r>
          </a:p>
          <a:p>
            <a:pPr algn="ctr"/>
            <a:r>
              <a:rPr lang="de-DE" sz="4800" dirty="0">
                <a:solidFill>
                  <a:srgbClr val="0070C0"/>
                </a:solidFill>
              </a:rPr>
              <a:t>for SAM9x60cur</a:t>
            </a:r>
          </a:p>
        </p:txBody>
      </p:sp>
      <p:grpSp>
        <p:nvGrpSpPr>
          <p:cNvPr id="13" name="Group 12">
            <a:extLst>
              <a:ext uri="{FF2B5EF4-FFF2-40B4-BE49-F238E27FC236}">
                <a16:creationId xmlns:a16="http://schemas.microsoft.com/office/drawing/2014/main" id="{4D6ED5AA-1E85-EAB1-9B84-506F6B9ADAB3}"/>
              </a:ext>
            </a:extLst>
          </p:cNvPr>
          <p:cNvGrpSpPr/>
          <p:nvPr/>
        </p:nvGrpSpPr>
        <p:grpSpPr>
          <a:xfrm>
            <a:off x="304800" y="1061274"/>
            <a:ext cx="12007367" cy="4995810"/>
            <a:chOff x="304800" y="1061274"/>
            <a:chExt cx="12007367" cy="4995810"/>
          </a:xfrm>
        </p:grpSpPr>
        <p:sp>
          <p:nvSpPr>
            <p:cNvPr id="10" name="TextBox 9">
              <a:extLst>
                <a:ext uri="{FF2B5EF4-FFF2-40B4-BE49-F238E27FC236}">
                  <a16:creationId xmlns:a16="http://schemas.microsoft.com/office/drawing/2014/main" id="{5DBDE0A8-3A32-0F89-E08A-9635EFF82A64}"/>
                </a:ext>
              </a:extLst>
            </p:cNvPr>
            <p:cNvSpPr txBox="1"/>
            <p:nvPr/>
          </p:nvSpPr>
          <p:spPr>
            <a:xfrm>
              <a:off x="7468110" y="1061274"/>
              <a:ext cx="4844057" cy="1569660"/>
            </a:xfrm>
            <a:prstGeom prst="rect">
              <a:avLst/>
            </a:prstGeom>
            <a:noFill/>
          </p:spPr>
          <p:txBody>
            <a:bodyPr wrap="square" rtlCol="0">
              <a:spAutoFit/>
            </a:bodyPr>
            <a:lstStyle/>
            <a:p>
              <a:pPr algn="ctr"/>
              <a:r>
                <a:rPr lang="de-DE" sz="4800" dirty="0">
                  <a:solidFill>
                    <a:srgbClr val="0070C0"/>
                  </a:solidFill>
                </a:rPr>
                <a:t>difference </a:t>
              </a:r>
              <a:br>
                <a:rPr lang="de-DE" sz="4800" dirty="0">
                  <a:solidFill>
                    <a:srgbClr val="0070C0"/>
                  </a:solidFill>
                </a:rPr>
              </a:br>
              <a:r>
                <a:rPr lang="de-DE" sz="4800" dirty="0">
                  <a:solidFill>
                    <a:srgbClr val="0070C0"/>
                  </a:solidFill>
                </a:rPr>
                <a:t>MPU vs MCU</a:t>
              </a:r>
            </a:p>
          </p:txBody>
        </p:sp>
        <p:sp>
          <p:nvSpPr>
            <p:cNvPr id="11" name="Rectangle 10">
              <a:extLst>
                <a:ext uri="{FF2B5EF4-FFF2-40B4-BE49-F238E27FC236}">
                  <a16:creationId xmlns:a16="http://schemas.microsoft.com/office/drawing/2014/main" id="{C8655CB0-12B7-2333-CEEE-67E4DAA0D93F}"/>
                </a:ext>
              </a:extLst>
            </p:cNvPr>
            <p:cNvSpPr/>
            <p:nvPr/>
          </p:nvSpPr>
          <p:spPr>
            <a:xfrm>
              <a:off x="726510" y="4860099"/>
              <a:ext cx="3369501" cy="27557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FD6E92F-1A80-FDE1-8EDE-46B4DBF4C3C1}"/>
                </a:ext>
              </a:extLst>
            </p:cNvPr>
            <p:cNvSpPr/>
            <p:nvPr/>
          </p:nvSpPr>
          <p:spPr>
            <a:xfrm>
              <a:off x="304800" y="5687737"/>
              <a:ext cx="6504288" cy="36934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067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3973" y="198438"/>
            <a:ext cx="9488243" cy="672015"/>
          </a:xfrm>
        </p:spPr>
        <p:txBody>
          <a:bodyPr/>
          <a:lstStyle/>
          <a:p>
            <a:pPr algn="l"/>
            <a:r>
              <a:rPr lang="en-US" sz="4000" dirty="0"/>
              <a:t>5) MPU-specifics: at91 for production</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838952"/>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production?</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1" y="2018274"/>
            <a:ext cx="2711891"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784824" y="3507811"/>
            <a:ext cx="2363456"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707918" y="2095924"/>
            <a:ext cx="2363456" cy="118340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480517"/>
            <a:chOff x="3807846" y="1707314"/>
            <a:chExt cx="1771197" cy="1480517"/>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369332"/>
            </a:xfrm>
            <a:prstGeom prst="rect">
              <a:avLst/>
            </a:prstGeom>
            <a:noFill/>
          </p:spPr>
          <p:txBody>
            <a:bodyPr wrap="square" rtlCol="0">
              <a:spAutoFit/>
            </a:bodyPr>
            <a:lstStyle/>
            <a:p>
              <a:r>
                <a:rPr lang="de-DE" sz="1800" b="1" dirty="0"/>
                <a:t>NVM=SDCard</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9931465" y="4297511"/>
            <a:ext cx="1905935" cy="1455282"/>
          </a:xfrm>
          <a:prstGeom prst="rect">
            <a:avLst/>
          </a:prstGeom>
        </p:spPr>
      </p:pic>
      <p:grpSp>
        <p:nvGrpSpPr>
          <p:cNvPr id="35" name="Group 34">
            <a:extLst>
              <a:ext uri="{FF2B5EF4-FFF2-40B4-BE49-F238E27FC236}">
                <a16:creationId xmlns:a16="http://schemas.microsoft.com/office/drawing/2014/main" id="{4D836858-A73D-71D3-67AE-440B147669DE}"/>
              </a:ext>
            </a:extLst>
          </p:cNvPr>
          <p:cNvGrpSpPr/>
          <p:nvPr/>
        </p:nvGrpSpPr>
        <p:grpSpPr>
          <a:xfrm>
            <a:off x="8686007" y="1020987"/>
            <a:ext cx="3357964" cy="633540"/>
            <a:chOff x="6091106" y="2254046"/>
            <a:chExt cx="2883681"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461981"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1a: SDCard</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7" y="2473683"/>
              <a:ext cx="2857090"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boot.bin (</a:t>
              </a:r>
              <a:r>
                <a:rPr lang="de-DE" sz="1400" b="1" dirty="0">
                  <a:solidFill>
                    <a:srgbClr val="0070C0"/>
                  </a:solidFill>
                  <a:latin typeface="Courier New" panose="02070309020205020404" pitchFamily="49" charset="0"/>
                  <a:cs typeface="Courier New" panose="02070309020205020404" pitchFamily="49" charset="0"/>
                </a:rPr>
                <a:t>name fix in ROM!)</a:t>
              </a:r>
              <a:endParaRPr lang="de-DE" sz="1600" b="1" dirty="0">
                <a:solidFill>
                  <a:srgbClr val="0070C0"/>
                </a:solidFill>
                <a:latin typeface="Courier New" panose="02070309020205020404" pitchFamily="49" charset="0"/>
                <a:cs typeface="Courier New" panose="02070309020205020404" pitchFamily="49" charset="0"/>
              </a:endParaRPr>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4: releaseRST</a:t>
            </a:r>
          </a:p>
        </p:txBody>
      </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4DE168D-7714-D733-8520-9F866A2F66A9}"/>
              </a:ext>
            </a:extLst>
          </p:cNvPr>
          <p:cNvGrpSpPr/>
          <p:nvPr/>
        </p:nvGrpSpPr>
        <p:grpSpPr>
          <a:xfrm>
            <a:off x="8633329" y="1664407"/>
            <a:ext cx="3404595" cy="654290"/>
            <a:chOff x="6045868" y="2254046"/>
            <a:chExt cx="2923725" cy="487163"/>
          </a:xfrm>
        </p:grpSpPr>
        <p:sp>
          <p:nvSpPr>
            <p:cNvPr id="17" name="TextBox 16">
              <a:extLst>
                <a:ext uri="{FF2B5EF4-FFF2-40B4-BE49-F238E27FC236}">
                  <a16:creationId xmlns:a16="http://schemas.microsoft.com/office/drawing/2014/main" id="{2A3D94E3-93CE-43B2-E604-BCBF81FCAEC9}"/>
                </a:ext>
              </a:extLst>
            </p:cNvPr>
            <p:cNvSpPr txBox="1"/>
            <p:nvPr/>
          </p:nvSpPr>
          <p:spPr>
            <a:xfrm>
              <a:off x="6091106" y="2254046"/>
              <a:ext cx="2461981" cy="274993"/>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1b: MPLAB postProc</a:t>
              </a:r>
            </a:p>
          </p:txBody>
        </p:sp>
        <p:sp>
          <p:nvSpPr>
            <p:cNvPr id="19" name="TextBox 18">
              <a:extLst>
                <a:ext uri="{FF2B5EF4-FFF2-40B4-BE49-F238E27FC236}">
                  <a16:creationId xmlns:a16="http://schemas.microsoft.com/office/drawing/2014/main" id="{C7752ECA-2F72-FFFB-95BF-66C78A47A860}"/>
                </a:ext>
              </a:extLst>
            </p:cNvPr>
            <p:cNvSpPr txBox="1"/>
            <p:nvPr/>
          </p:nvSpPr>
          <p:spPr>
            <a:xfrm>
              <a:off x="6045868" y="2489133"/>
              <a:ext cx="2923725" cy="252076"/>
            </a:xfrm>
            <a:prstGeom prst="rect">
              <a:avLst/>
            </a:prstGeom>
            <a:noFill/>
          </p:spPr>
          <p:txBody>
            <a:bodyPr wrap="square" rtlCol="0">
              <a:spAutoFit/>
            </a:bodyPr>
            <a:lstStyle/>
            <a:p>
              <a:pPr marL="266700" indent="-266700"/>
              <a:r>
                <a:rPr lang="de-DE" sz="1600" b="1" dirty="0">
                  <a:solidFill>
                    <a:srgbClr val="0070C0"/>
                  </a:solidFill>
                  <a:latin typeface="Courier New" panose="02070309020205020404" pitchFamily="49" charset="0"/>
                  <a:cs typeface="Courier New" panose="02070309020205020404" pitchFamily="49" charset="0"/>
                </a:rPr>
                <a:t>harmony.bin </a:t>
              </a:r>
              <a:r>
                <a:rPr lang="de-DE" sz="1400" b="1" dirty="0">
                  <a:solidFill>
                    <a:srgbClr val="0070C0"/>
                  </a:solidFill>
                  <a:latin typeface="Courier New" panose="02070309020205020404" pitchFamily="49" charset="0"/>
                  <a:cs typeface="Courier New" panose="02070309020205020404" pitchFamily="49" charset="0"/>
                </a:rPr>
                <a:t>(how to create?)</a:t>
              </a:r>
              <a:endParaRPr lang="de-DE" sz="1600" b="1" dirty="0">
                <a:solidFill>
                  <a:srgbClr val="0070C0"/>
                </a:solidFill>
                <a:latin typeface="Courier New" panose="02070309020205020404" pitchFamily="49" charset="0"/>
                <a:cs typeface="Courier New" panose="02070309020205020404" pitchFamily="49" charset="0"/>
              </a:endParaRPr>
            </a:p>
          </p:txBody>
        </p:sp>
      </p:grpSp>
      <p:grpSp>
        <p:nvGrpSpPr>
          <p:cNvPr id="36" name="Group 35">
            <a:extLst>
              <a:ext uri="{FF2B5EF4-FFF2-40B4-BE49-F238E27FC236}">
                <a16:creationId xmlns:a16="http://schemas.microsoft.com/office/drawing/2014/main" id="{70D66D65-022F-80FF-7817-A8E19CE50491}"/>
              </a:ext>
            </a:extLst>
          </p:cNvPr>
          <p:cNvGrpSpPr/>
          <p:nvPr/>
        </p:nvGrpSpPr>
        <p:grpSpPr>
          <a:xfrm>
            <a:off x="8727847" y="2652325"/>
            <a:ext cx="3391214" cy="1110711"/>
            <a:chOff x="8727847" y="2652325"/>
            <a:chExt cx="3391214" cy="1110711"/>
          </a:xfrm>
        </p:grpSpPr>
        <p:sp>
          <p:nvSpPr>
            <p:cNvPr id="30" name="TextBox 29">
              <a:extLst>
                <a:ext uri="{FF2B5EF4-FFF2-40B4-BE49-F238E27FC236}">
                  <a16:creationId xmlns:a16="http://schemas.microsoft.com/office/drawing/2014/main" id="{044D6803-D98C-AD6D-1690-06C1620FD11A}"/>
                </a:ext>
              </a:extLst>
            </p:cNvPr>
            <p:cNvSpPr txBox="1"/>
            <p:nvPr/>
          </p:nvSpPr>
          <p:spPr>
            <a:xfrm>
              <a:off x="8727847" y="2652325"/>
              <a:ext cx="2609872"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2:prep SDCard</a:t>
              </a:r>
              <a:endParaRPr lang="de-DE" sz="1800" b="1" dirty="0">
                <a:solidFill>
                  <a:srgbClr val="0070C0"/>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E8FE34-1719-2CFE-2BC1-8AD9B7B93DA2}"/>
                </a:ext>
              </a:extLst>
            </p:cNvPr>
            <p:cNvSpPr txBox="1"/>
            <p:nvPr/>
          </p:nvSpPr>
          <p:spPr>
            <a:xfrm>
              <a:off x="8792062" y="2932039"/>
              <a:ext cx="3326999" cy="830997"/>
            </a:xfrm>
            <a:prstGeom prst="rect">
              <a:avLst/>
            </a:prstGeom>
            <a:noFill/>
          </p:spPr>
          <p:txBody>
            <a:bodyPr wrap="square" rtlCol="0">
              <a:spAutoFit/>
            </a:bodyPr>
            <a:lstStyle/>
            <a:p>
              <a:pPr marL="446088" indent="-446088"/>
              <a:r>
                <a:rPr lang="de-DE" sz="1600" b="1" dirty="0">
                  <a:solidFill>
                    <a:srgbClr val="0070C0"/>
                  </a:solidFill>
                  <a:latin typeface="Courier New" panose="02070309020205020404" pitchFamily="49" charset="0"/>
                  <a:cs typeface="Courier New" panose="02070309020205020404" pitchFamily="49" charset="0"/>
                </a:rPr>
                <a:t>2a) manually copy boot.bin+harmony.bin</a:t>
              </a:r>
            </a:p>
            <a:p>
              <a:pPr marL="446088" indent="-446088"/>
              <a:r>
                <a:rPr lang="de-DE" sz="1600" b="1" dirty="0">
                  <a:solidFill>
                    <a:srgbClr val="0070C0"/>
                  </a:solidFill>
                  <a:latin typeface="Courier New" panose="02070309020205020404" pitchFamily="49" charset="0"/>
                  <a:cs typeface="Courier New" panose="02070309020205020404" pitchFamily="49" charset="0"/>
                </a:rPr>
                <a:t>2b) use sam-ba</a:t>
              </a:r>
            </a:p>
          </p:txBody>
        </p:sp>
      </p:grpSp>
      <p:grpSp>
        <p:nvGrpSpPr>
          <p:cNvPr id="44" name="Group 43">
            <a:extLst>
              <a:ext uri="{FF2B5EF4-FFF2-40B4-BE49-F238E27FC236}">
                <a16:creationId xmlns:a16="http://schemas.microsoft.com/office/drawing/2014/main" id="{45D4B081-7B72-2382-001F-C15C8A0D04A0}"/>
              </a:ext>
            </a:extLst>
          </p:cNvPr>
          <p:cNvGrpSpPr/>
          <p:nvPr/>
        </p:nvGrpSpPr>
        <p:grpSpPr>
          <a:xfrm>
            <a:off x="778401" y="2041961"/>
            <a:ext cx="3291334" cy="1814156"/>
            <a:chOff x="778401" y="2041961"/>
            <a:chExt cx="3291334" cy="1814156"/>
          </a:xfrm>
        </p:grpSpPr>
        <p:sp>
          <p:nvSpPr>
            <p:cNvPr id="7" name="TextBox 6">
              <a:extLst>
                <a:ext uri="{FF2B5EF4-FFF2-40B4-BE49-F238E27FC236}">
                  <a16:creationId xmlns:a16="http://schemas.microsoft.com/office/drawing/2014/main" id="{60C72F36-6DD8-0E42-6824-AF6A8449D8F2}"/>
                </a:ext>
              </a:extLst>
            </p:cNvPr>
            <p:cNvSpPr txBox="1"/>
            <p:nvPr/>
          </p:nvSpPr>
          <p:spPr>
            <a:xfrm>
              <a:off x="778401" y="2353464"/>
              <a:ext cx="2269153" cy="830997"/>
            </a:xfrm>
            <a:prstGeom prst="rect">
              <a:avLst/>
            </a:prstGeom>
            <a:noFill/>
            <a:ln>
              <a:solidFill>
                <a:schemeClr val="tx1"/>
              </a:solidFill>
            </a:ln>
          </p:spPr>
          <p:txBody>
            <a:bodyPr wrap="square" rtlCol="0">
              <a:spAutoFit/>
            </a:bodyPr>
            <a:lstStyle/>
            <a:p>
              <a:pPr marL="176213" indent="-176213">
                <a:buAutoNum type="alphaLcParenR"/>
              </a:pPr>
              <a:r>
                <a:rPr lang="de-DE" sz="1600" dirty="0"/>
                <a:t>at91 on SDCard found (BSCR-&gt;BUREG !)</a:t>
              </a:r>
            </a:p>
            <a:p>
              <a:pPr marL="176213" indent="-176213">
                <a:buAutoNum type="alphaLcParenR"/>
              </a:pPr>
              <a:r>
                <a:rPr lang="de-DE" sz="1600" dirty="0"/>
                <a:t>cp to SRAM+exec</a:t>
              </a:r>
            </a:p>
          </p:txBody>
        </p:sp>
        <p:cxnSp>
          <p:nvCxnSpPr>
            <p:cNvPr id="43" name="Straight Arrow Connector 42">
              <a:extLst>
                <a:ext uri="{FF2B5EF4-FFF2-40B4-BE49-F238E27FC236}">
                  <a16:creationId xmlns:a16="http://schemas.microsoft.com/office/drawing/2014/main" id="{A81C973A-7F0C-DFD8-5106-3AA2D1D2D6CF}"/>
                </a:ext>
              </a:extLst>
            </p:cNvPr>
            <p:cNvCxnSpPr>
              <a:cxnSpLocks/>
            </p:cNvCxnSpPr>
            <p:nvPr/>
          </p:nvCxnSpPr>
          <p:spPr>
            <a:xfrm flipH="1">
              <a:off x="2021748" y="2041961"/>
              <a:ext cx="2047987" cy="1814156"/>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92FBF93E-F283-E69F-480F-0681EC88B606}"/>
              </a:ext>
            </a:extLst>
          </p:cNvPr>
          <p:cNvGrpSpPr/>
          <p:nvPr/>
        </p:nvGrpSpPr>
        <p:grpSpPr>
          <a:xfrm>
            <a:off x="902938" y="2426677"/>
            <a:ext cx="4185847" cy="3273715"/>
            <a:chOff x="902938" y="2426677"/>
            <a:chExt cx="4185847" cy="3273715"/>
          </a:xfrm>
        </p:grpSpPr>
        <p:grpSp>
          <p:nvGrpSpPr>
            <p:cNvPr id="51" name="Group 50">
              <a:extLst>
                <a:ext uri="{FF2B5EF4-FFF2-40B4-BE49-F238E27FC236}">
                  <a16:creationId xmlns:a16="http://schemas.microsoft.com/office/drawing/2014/main" id="{31762EEA-5745-0E94-4CCC-373F518EEC44}"/>
                </a:ext>
              </a:extLst>
            </p:cNvPr>
            <p:cNvGrpSpPr/>
            <p:nvPr/>
          </p:nvGrpSpPr>
          <p:grpSpPr>
            <a:xfrm>
              <a:off x="902938" y="3848897"/>
              <a:ext cx="2177775" cy="957628"/>
              <a:chOff x="902938" y="3848897"/>
              <a:chExt cx="2177775" cy="957628"/>
            </a:xfrm>
          </p:grpSpPr>
          <p:sp>
            <p:nvSpPr>
              <p:cNvPr id="53" name="TextBox 52">
                <a:extLst>
                  <a:ext uri="{FF2B5EF4-FFF2-40B4-BE49-F238E27FC236}">
                    <a16:creationId xmlns:a16="http://schemas.microsoft.com/office/drawing/2014/main" id="{EE1C9F4D-8183-5631-D184-F712D0AAD892}"/>
                  </a:ext>
                </a:extLst>
              </p:cNvPr>
              <p:cNvSpPr txBox="1"/>
              <p:nvPr/>
            </p:nvSpPr>
            <p:spPr>
              <a:xfrm>
                <a:off x="902938" y="3848897"/>
                <a:ext cx="2177775" cy="923330"/>
              </a:xfrm>
              <a:prstGeom prst="rect">
                <a:avLst/>
              </a:prstGeom>
              <a:noFill/>
              <a:ln>
                <a:solidFill>
                  <a:srgbClr val="0070C0"/>
                </a:solidFill>
              </a:ln>
            </p:spPr>
            <p:txBody>
              <a:bodyPr wrap="square" rtlCol="0">
                <a:spAutoFit/>
              </a:bodyPr>
              <a:lstStyle/>
              <a:p>
                <a:r>
                  <a:rPr lang="de-DE" sz="1800" dirty="0"/>
                  <a:t>PLL, setup DDR,... </a:t>
                </a:r>
                <a:r>
                  <a:rPr lang="de-DE" sz="1800" b="1" i="1" dirty="0">
                    <a:solidFill>
                      <a:srgbClr val="0070C0"/>
                    </a:solidFill>
                  </a:rPr>
                  <a:t>and copy </a:t>
                </a:r>
                <a:r>
                  <a:rPr lang="de-DE" sz="1800" dirty="0"/>
                  <a:t>app to DDR</a:t>
                </a:r>
                <a:br>
                  <a:rPr lang="de-DE" sz="1800" dirty="0"/>
                </a:br>
                <a:r>
                  <a:rPr lang="de-DE" sz="1800" dirty="0"/>
                  <a:t>(don't loop!)</a:t>
                </a:r>
              </a:p>
            </p:txBody>
          </p:sp>
          <p:sp>
            <p:nvSpPr>
              <p:cNvPr id="9" name="TextBox 8">
                <a:extLst>
                  <a:ext uri="{FF2B5EF4-FFF2-40B4-BE49-F238E27FC236}">
                    <a16:creationId xmlns:a16="http://schemas.microsoft.com/office/drawing/2014/main" id="{68C58C1D-66AC-7F86-8C85-35D6192D8C1E}"/>
                  </a:ext>
                </a:extLst>
              </p:cNvPr>
              <p:cNvSpPr txBox="1"/>
              <p:nvPr/>
            </p:nvSpPr>
            <p:spPr>
              <a:xfrm>
                <a:off x="2304804" y="4437193"/>
                <a:ext cx="608286" cy="369332"/>
              </a:xfrm>
              <a:prstGeom prst="rect">
                <a:avLst/>
              </a:prstGeom>
              <a:noFill/>
              <a:ln>
                <a:noFill/>
              </a:ln>
            </p:spPr>
            <p:txBody>
              <a:bodyPr wrap="square" rtlCol="0">
                <a:spAutoFit/>
              </a:bodyPr>
              <a:lstStyle/>
              <a:p>
                <a:r>
                  <a:rPr lang="de-DE" sz="1800" b="1" dirty="0"/>
                  <a:t>at91</a:t>
                </a:r>
              </a:p>
            </p:txBody>
          </p:sp>
        </p:grpSp>
        <p:sp>
          <p:nvSpPr>
            <p:cNvPr id="60" name="Freeform: Shape 59">
              <a:extLst>
                <a:ext uri="{FF2B5EF4-FFF2-40B4-BE49-F238E27FC236}">
                  <a16:creationId xmlns:a16="http://schemas.microsoft.com/office/drawing/2014/main" id="{7C79D049-5614-3412-02FC-16D8AA33DA8D}"/>
                </a:ext>
              </a:extLst>
            </p:cNvPr>
            <p:cNvSpPr/>
            <p:nvPr/>
          </p:nvSpPr>
          <p:spPr>
            <a:xfrm>
              <a:off x="3223236" y="2426677"/>
              <a:ext cx="868118" cy="3106615"/>
            </a:xfrm>
            <a:custGeom>
              <a:avLst/>
              <a:gdLst>
                <a:gd name="connsiteX0" fmla="*/ 926341 w 926341"/>
                <a:gd name="connsiteY0" fmla="*/ 0 h 3106615"/>
                <a:gd name="connsiteX1" fmla="*/ 94002 w 926341"/>
                <a:gd name="connsiteY1" fmla="*/ 1359877 h 3106615"/>
                <a:gd name="connsiteX2" fmla="*/ 82279 w 926341"/>
                <a:gd name="connsiteY2" fmla="*/ 2555631 h 3106615"/>
                <a:gd name="connsiteX3" fmla="*/ 656710 w 926341"/>
                <a:gd name="connsiteY3" fmla="*/ 3106615 h 3106615"/>
              </a:gdLst>
              <a:ahLst/>
              <a:cxnLst>
                <a:cxn ang="0">
                  <a:pos x="connsiteX0" y="connsiteY0"/>
                </a:cxn>
                <a:cxn ang="0">
                  <a:pos x="connsiteX1" y="connsiteY1"/>
                </a:cxn>
                <a:cxn ang="0">
                  <a:pos x="connsiteX2" y="connsiteY2"/>
                </a:cxn>
                <a:cxn ang="0">
                  <a:pos x="connsiteX3" y="connsiteY3"/>
                </a:cxn>
              </a:cxnLst>
              <a:rect l="l" t="t" r="r" b="b"/>
              <a:pathLst>
                <a:path w="926341" h="3106615">
                  <a:moveTo>
                    <a:pt x="926341" y="0"/>
                  </a:moveTo>
                  <a:cubicBezTo>
                    <a:pt x="580510" y="466969"/>
                    <a:pt x="234679" y="933939"/>
                    <a:pt x="94002" y="1359877"/>
                  </a:cubicBezTo>
                  <a:cubicBezTo>
                    <a:pt x="-46675" y="1785816"/>
                    <a:pt x="-11506" y="2264508"/>
                    <a:pt x="82279" y="2555631"/>
                  </a:cubicBezTo>
                  <a:cubicBezTo>
                    <a:pt x="176064" y="2846754"/>
                    <a:pt x="416387" y="2976684"/>
                    <a:pt x="656710" y="3106615"/>
                  </a:cubicBezTo>
                </a:path>
              </a:pathLst>
            </a:custGeom>
            <a:noFill/>
            <a:ln w="38100">
              <a:solidFill>
                <a:srgbClr val="0070C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2" name="TextBox 61">
              <a:extLst>
                <a:ext uri="{FF2B5EF4-FFF2-40B4-BE49-F238E27FC236}">
                  <a16:creationId xmlns:a16="http://schemas.microsoft.com/office/drawing/2014/main" id="{8C184076-D13F-43BF-CF57-9F0E72AFB51D}"/>
                </a:ext>
              </a:extLst>
            </p:cNvPr>
            <p:cNvSpPr txBox="1"/>
            <p:nvPr/>
          </p:nvSpPr>
          <p:spPr>
            <a:xfrm>
              <a:off x="3958577" y="5392615"/>
              <a:ext cx="1130208" cy="307777"/>
            </a:xfrm>
            <a:prstGeom prst="rect">
              <a:avLst/>
            </a:prstGeom>
            <a:noFill/>
            <a:ln>
              <a:solidFill>
                <a:schemeClr val="tx1"/>
              </a:solidFill>
            </a:ln>
          </p:spPr>
          <p:txBody>
            <a:bodyPr wrap="square" rtlCol="0">
              <a:spAutoFit/>
            </a:bodyPr>
            <a:lstStyle/>
            <a:p>
              <a:r>
                <a:rPr lang="de-DE" sz="1400" b="1" dirty="0"/>
                <a:t>h3app.bin</a:t>
              </a:r>
            </a:p>
          </p:txBody>
        </p:sp>
      </p:grpSp>
      <p:grpSp>
        <p:nvGrpSpPr>
          <p:cNvPr id="75" name="Group 74">
            <a:extLst>
              <a:ext uri="{FF2B5EF4-FFF2-40B4-BE49-F238E27FC236}">
                <a16:creationId xmlns:a16="http://schemas.microsoft.com/office/drawing/2014/main" id="{23480DEC-EAA6-BD91-A1E5-6E52C2D65913}"/>
              </a:ext>
            </a:extLst>
          </p:cNvPr>
          <p:cNvGrpSpPr/>
          <p:nvPr/>
        </p:nvGrpSpPr>
        <p:grpSpPr>
          <a:xfrm>
            <a:off x="4069735" y="1888072"/>
            <a:ext cx="4658112" cy="1323446"/>
            <a:chOff x="4069735" y="1888072"/>
            <a:chExt cx="4658112" cy="1323446"/>
          </a:xfrm>
        </p:grpSpPr>
        <p:sp>
          <p:nvSpPr>
            <p:cNvPr id="29" name="TextBox 28">
              <a:extLst>
                <a:ext uri="{FF2B5EF4-FFF2-40B4-BE49-F238E27FC236}">
                  <a16:creationId xmlns:a16="http://schemas.microsoft.com/office/drawing/2014/main" id="{10F7F8F2-B875-097B-CC1E-7584C881DFA6}"/>
                </a:ext>
              </a:extLst>
            </p:cNvPr>
            <p:cNvSpPr txBox="1"/>
            <p:nvPr/>
          </p:nvSpPr>
          <p:spPr>
            <a:xfrm rot="931176">
              <a:off x="5637091" y="2316112"/>
              <a:ext cx="2314326" cy="646331"/>
            </a:xfrm>
            <a:prstGeom prst="rect">
              <a:avLst/>
            </a:prstGeom>
            <a:solidFill>
              <a:schemeClr val="bg1"/>
            </a:solidFill>
          </p:spPr>
          <p:txBody>
            <a:bodyPr wrap="square" rtlCol="0">
              <a:spAutoFit/>
            </a:bodyPr>
            <a:lstStyle/>
            <a:p>
              <a:pPr>
                <a:tabLst>
                  <a:tab pos="269875" algn="l"/>
                </a:tabLst>
              </a:pPr>
              <a:r>
                <a:rPr lang="de-DE" sz="1800" b="1" dirty="0">
                  <a:solidFill>
                    <a:srgbClr val="FF0000"/>
                  </a:solidFill>
                  <a:latin typeface="Courier New" panose="02070309020205020404" pitchFamily="49" charset="0"/>
                  <a:cs typeface="Courier New" panose="02070309020205020404" pitchFamily="49" charset="0"/>
                </a:rPr>
                <a:t>3:plugin SDCard </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FF0000"/>
                  </a:solidFill>
                  <a:latin typeface="Courier New" panose="02070309020205020404" pitchFamily="49" charset="0"/>
                  <a:cs typeface="Courier New" panose="02070309020205020404" pitchFamily="49" charset="0"/>
                </a:rPr>
                <a:t> or use sam-ba</a:t>
              </a:r>
            </a:p>
          </p:txBody>
        </p:sp>
        <p:sp>
          <p:nvSpPr>
            <p:cNvPr id="66" name="TextBox 65">
              <a:extLst>
                <a:ext uri="{FF2B5EF4-FFF2-40B4-BE49-F238E27FC236}">
                  <a16:creationId xmlns:a16="http://schemas.microsoft.com/office/drawing/2014/main" id="{9D6AFEE2-71BB-B402-A43A-8CA0F4118BAF}"/>
                </a:ext>
              </a:extLst>
            </p:cNvPr>
            <p:cNvSpPr txBox="1"/>
            <p:nvPr/>
          </p:nvSpPr>
          <p:spPr>
            <a:xfrm>
              <a:off x="4069735" y="1888072"/>
              <a:ext cx="818639" cy="307777"/>
            </a:xfrm>
            <a:prstGeom prst="rect">
              <a:avLst/>
            </a:prstGeom>
            <a:noFill/>
            <a:ln>
              <a:solidFill>
                <a:schemeClr val="tx1"/>
              </a:solidFill>
            </a:ln>
          </p:spPr>
          <p:txBody>
            <a:bodyPr wrap="square" rtlCol="0">
              <a:spAutoFit/>
            </a:bodyPr>
            <a:lstStyle/>
            <a:p>
              <a:r>
                <a:rPr lang="de-DE" sz="1400" dirty="0"/>
                <a:t>at91.bin</a:t>
              </a:r>
            </a:p>
          </p:txBody>
        </p:sp>
        <p:sp>
          <p:nvSpPr>
            <p:cNvPr id="69" name="TextBox 68">
              <a:extLst>
                <a:ext uri="{FF2B5EF4-FFF2-40B4-BE49-F238E27FC236}">
                  <a16:creationId xmlns:a16="http://schemas.microsoft.com/office/drawing/2014/main" id="{194C48C5-743F-0D9A-C4FA-E7777EB52B0E}"/>
                </a:ext>
              </a:extLst>
            </p:cNvPr>
            <p:cNvSpPr txBox="1"/>
            <p:nvPr/>
          </p:nvSpPr>
          <p:spPr>
            <a:xfrm>
              <a:off x="4076425" y="2265562"/>
              <a:ext cx="1194798" cy="307777"/>
            </a:xfrm>
            <a:prstGeom prst="rect">
              <a:avLst/>
            </a:prstGeom>
            <a:noFill/>
            <a:ln>
              <a:solidFill>
                <a:schemeClr val="tx1"/>
              </a:solidFill>
            </a:ln>
          </p:spPr>
          <p:txBody>
            <a:bodyPr wrap="square" rtlCol="0">
              <a:spAutoFit/>
            </a:bodyPr>
            <a:lstStyle/>
            <a:p>
              <a:r>
                <a:rPr lang="de-DE" sz="1400" dirty="0"/>
                <a:t>harmony.bin</a:t>
              </a:r>
            </a:p>
          </p:txBody>
        </p:sp>
        <p:cxnSp>
          <p:nvCxnSpPr>
            <p:cNvPr id="71" name="Straight Arrow Connector 70">
              <a:extLst>
                <a:ext uri="{FF2B5EF4-FFF2-40B4-BE49-F238E27FC236}">
                  <a16:creationId xmlns:a16="http://schemas.microsoft.com/office/drawing/2014/main" id="{32273C48-56CA-2BFE-11B2-41DEC98575A3}"/>
                </a:ext>
              </a:extLst>
            </p:cNvPr>
            <p:cNvCxnSpPr>
              <a:cxnSpLocks/>
            </p:cNvCxnSpPr>
            <p:nvPr/>
          </p:nvCxnSpPr>
          <p:spPr>
            <a:xfrm flipH="1" flipV="1">
              <a:off x="5118961" y="2168809"/>
              <a:ext cx="3608886" cy="104270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1AF7213D-891C-D607-22D7-688C1AA0CAF7}"/>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0471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where to load at91 to?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2" y="1028099"/>
            <a:ext cx="4367256" cy="532453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H3app running from DDR, hence</a:t>
            </a:r>
            <a:br>
              <a:rPr lang="de-DE" sz="2000" dirty="0"/>
            </a:br>
            <a:r>
              <a:rPr lang="de-DE" sz="2000" dirty="0"/>
              <a:t>need to know DDR-space  </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from DS find</a:t>
            </a:r>
            <a:br>
              <a:rPr lang="de-DE" sz="2000" dirty="0"/>
            </a:br>
            <a:r>
              <a:rPr lang="de-DE" sz="2000" dirty="0"/>
              <a:t>DDR=0x6000.0000-&gt;0xE000.0000</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can load at91 anywhere, but typically harmony.bin load-address not @start-of-ddr, but with little offset </a:t>
            </a:r>
            <a:br>
              <a:rPr lang="de-DE" sz="2000" dirty="0"/>
            </a:br>
            <a:r>
              <a:rPr lang="de-DE" sz="2000" b="1" dirty="0"/>
              <a:t>@0x66F0.0000 </a:t>
            </a:r>
            <a:br>
              <a:rPr lang="de-DE" sz="2000" b="1" dirty="0"/>
            </a:br>
            <a:endParaRPr lang="de-DE" sz="2000" dirty="0"/>
          </a:p>
          <a:p>
            <a:pPr marL="303213" indent="-285750">
              <a:buFont typeface="Arial" panose="020B0604020202020204" pitchFamily="34" charset="0"/>
              <a:buChar char="•"/>
              <a:tabLst>
                <a:tab pos="3135313" algn="l"/>
              </a:tabLst>
            </a:pPr>
            <a:r>
              <a:rPr lang="de-DE" sz="2000" dirty="0"/>
              <a:t>why not loading harmony.bin to start of DDR=0x6000.0000?</a:t>
            </a:r>
          </a:p>
          <a:p>
            <a:pPr marL="450850" indent="-187325">
              <a:tabLst>
                <a:tab pos="3135313" algn="l"/>
              </a:tabLst>
            </a:pPr>
            <a:r>
              <a:rPr lang="de-DE" sz="2000" dirty="0"/>
              <a:t>-&gt;habit from Linux to load h3app.bin not at DDR-start, but with some offset because first entry typically is uboot</a:t>
            </a:r>
          </a:p>
        </p:txBody>
      </p:sp>
      <p:pic>
        <p:nvPicPr>
          <p:cNvPr id="29" name="Picture 28" descr="Diagram&#10;&#10;Description automatically generated">
            <a:extLst>
              <a:ext uri="{FF2B5EF4-FFF2-40B4-BE49-F238E27FC236}">
                <a16:creationId xmlns:a16="http://schemas.microsoft.com/office/drawing/2014/main" id="{CBBAF03F-6270-4769-76E9-6609A3B9DE90}"/>
              </a:ext>
            </a:extLst>
          </p:cNvPr>
          <p:cNvPicPr>
            <a:picLocks noChangeAspect="1"/>
          </p:cNvPicPr>
          <p:nvPr/>
        </p:nvPicPr>
        <p:blipFill>
          <a:blip r:embed="rId3"/>
          <a:stretch>
            <a:fillRect/>
          </a:stretch>
        </p:blipFill>
        <p:spPr>
          <a:xfrm>
            <a:off x="5055892" y="828928"/>
            <a:ext cx="5690840" cy="5812771"/>
          </a:xfrm>
          <a:prstGeom prst="rect">
            <a:avLst/>
          </a:prstGeom>
          <a:ln>
            <a:solidFill>
              <a:schemeClr val="tx1"/>
            </a:solidFill>
          </a:ln>
        </p:spPr>
      </p:pic>
      <p:sp>
        <p:nvSpPr>
          <p:cNvPr id="5" name="TextBox 4">
            <a:extLst>
              <a:ext uri="{FF2B5EF4-FFF2-40B4-BE49-F238E27FC236}">
                <a16:creationId xmlns:a16="http://schemas.microsoft.com/office/drawing/2014/main" id="{38621C6C-0EB8-A102-4D4E-B456CD1B4654}"/>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8761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1" y="1028099"/>
            <a:ext cx="11758613" cy="347787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what else is importent? </a:t>
            </a:r>
          </a:p>
          <a:p>
            <a:pPr marL="303213" indent="-285750">
              <a:buFont typeface="Arial" panose="020B0604020202020204" pitchFamily="34" charset="0"/>
              <a:buChar char="•"/>
              <a:tabLst>
                <a:tab pos="3135313" algn="l"/>
              </a:tabLst>
            </a:pPr>
            <a:r>
              <a:rPr lang="de-DE" sz="2000" dirty="0"/>
              <a:t>parameters for SDCard-IF </a:t>
            </a:r>
          </a:p>
          <a:p>
            <a:pPr marL="303213" indent="-285750">
              <a:buFont typeface="Arial" panose="020B0604020202020204" pitchFamily="34" charset="0"/>
              <a:buChar char="•"/>
              <a:tabLst>
                <a:tab pos="3135313" algn="l"/>
              </a:tabLst>
            </a:pPr>
            <a:r>
              <a:rPr lang="de-DE" sz="2000" dirty="0"/>
              <a:t>might come from different datasheets:</a:t>
            </a:r>
          </a:p>
          <a:p>
            <a:pPr marL="760413" lvl="1" indent="-285750">
              <a:buFont typeface="Arial" panose="020B0604020202020204" pitchFamily="34" charset="0"/>
              <a:buChar char="•"/>
              <a:tabLst>
                <a:tab pos="3135313" algn="l"/>
              </a:tabLst>
            </a:pPr>
            <a:r>
              <a:rPr lang="de-DE" sz="2000" dirty="0"/>
              <a:t>from SAMA7g5-</a:t>
            </a:r>
            <a:r>
              <a:rPr lang="de-DE" sz="2000" b="1" dirty="0"/>
              <a:t>EK</a:t>
            </a:r>
            <a:r>
              <a:rPr lang="de-DE" sz="2000" dirty="0"/>
              <a:t> datasheet</a:t>
            </a:r>
            <a:br>
              <a:rPr lang="de-DE" sz="2000" dirty="0"/>
            </a:br>
            <a:r>
              <a:rPr lang="de-DE" sz="2000" dirty="0"/>
              <a:t>Fig_3-48 you find SDCard on</a:t>
            </a:r>
            <a:br>
              <a:rPr lang="de-DE" sz="2000" dirty="0"/>
            </a:br>
            <a:r>
              <a:rPr lang="de-DE" sz="2000" dirty="0"/>
              <a:t>SDMCC-IF SDMMC</a:t>
            </a:r>
            <a:r>
              <a:rPr lang="de-DE" sz="2000" b="1" dirty="0">
                <a:solidFill>
                  <a:srgbClr val="E60000"/>
                </a:solidFill>
              </a:rPr>
              <a:t>1</a:t>
            </a:r>
            <a:endParaRPr lang="de-DE" sz="2000" dirty="0"/>
          </a:p>
          <a:p>
            <a:pPr marL="760413" lvl="1" indent="-285750">
              <a:buFont typeface="Arial" panose="020B0604020202020204" pitchFamily="34" charset="0"/>
              <a:buChar char="•"/>
              <a:tabLst>
                <a:tab pos="3135313" algn="l"/>
              </a:tabLst>
            </a:pPr>
            <a:r>
              <a:rPr lang="de-DE" sz="2000" dirty="0"/>
              <a:t>from SAMA7g5 device DS you</a:t>
            </a:r>
            <a:br>
              <a:rPr lang="de-DE" sz="2000" dirty="0"/>
            </a:br>
            <a:r>
              <a:rPr lang="de-DE" sz="2000" dirty="0"/>
              <a:t>find IOset of SDMMC1=IOset</a:t>
            </a:r>
            <a:r>
              <a:rPr lang="de-DE" sz="2000" b="1" dirty="0">
                <a:solidFill>
                  <a:srgbClr val="E60000"/>
                </a:solidFill>
              </a:rPr>
              <a:t>1</a:t>
            </a:r>
          </a:p>
          <a:p>
            <a:pPr marL="760413" lvl="1"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p:txBody>
      </p:sp>
      <p:pic>
        <p:nvPicPr>
          <p:cNvPr id="26" name="Picture 25">
            <a:extLst>
              <a:ext uri="{FF2B5EF4-FFF2-40B4-BE49-F238E27FC236}">
                <a16:creationId xmlns:a16="http://schemas.microsoft.com/office/drawing/2014/main" id="{25A56497-15DA-8CEC-CE81-51696E903246}"/>
              </a:ext>
            </a:extLst>
          </p:cNvPr>
          <p:cNvPicPr>
            <a:picLocks noChangeAspect="1"/>
          </p:cNvPicPr>
          <p:nvPr/>
        </p:nvPicPr>
        <p:blipFill>
          <a:blip r:embed="rId3"/>
          <a:stretch>
            <a:fillRect/>
          </a:stretch>
        </p:blipFill>
        <p:spPr>
          <a:xfrm>
            <a:off x="1014608" y="3618983"/>
            <a:ext cx="4262175" cy="3006132"/>
          </a:xfrm>
          <a:prstGeom prst="rect">
            <a:avLst/>
          </a:prstGeom>
        </p:spPr>
      </p:pic>
      <p:grpSp>
        <p:nvGrpSpPr>
          <p:cNvPr id="5" name="Group 4">
            <a:extLst>
              <a:ext uri="{FF2B5EF4-FFF2-40B4-BE49-F238E27FC236}">
                <a16:creationId xmlns:a16="http://schemas.microsoft.com/office/drawing/2014/main" id="{CDC7EF3A-792A-0903-58B8-EF273FC76F09}"/>
              </a:ext>
            </a:extLst>
          </p:cNvPr>
          <p:cNvGrpSpPr/>
          <p:nvPr/>
        </p:nvGrpSpPr>
        <p:grpSpPr>
          <a:xfrm>
            <a:off x="5574874" y="1426833"/>
            <a:ext cx="6453718" cy="4592573"/>
            <a:chOff x="5574874" y="1426833"/>
            <a:chExt cx="6453718" cy="4592573"/>
          </a:xfrm>
        </p:grpSpPr>
        <p:pic>
          <p:nvPicPr>
            <p:cNvPr id="27" name="Picture 26">
              <a:extLst>
                <a:ext uri="{FF2B5EF4-FFF2-40B4-BE49-F238E27FC236}">
                  <a16:creationId xmlns:a16="http://schemas.microsoft.com/office/drawing/2014/main" id="{CA93C0B4-7874-5EEA-2FF8-9162BCF15894}"/>
                </a:ext>
              </a:extLst>
            </p:cNvPr>
            <p:cNvPicPr>
              <a:picLocks noChangeAspect="1"/>
            </p:cNvPicPr>
            <p:nvPr/>
          </p:nvPicPr>
          <p:blipFill>
            <a:blip r:embed="rId4"/>
            <a:stretch>
              <a:fillRect/>
            </a:stretch>
          </p:blipFill>
          <p:spPr>
            <a:xfrm>
              <a:off x="5574874" y="1990192"/>
              <a:ext cx="6453718" cy="4029214"/>
            </a:xfrm>
            <a:prstGeom prst="rect">
              <a:avLst/>
            </a:prstGeom>
            <a:ln>
              <a:solidFill>
                <a:schemeClr val="tx1"/>
              </a:solidFill>
            </a:ln>
          </p:spPr>
        </p:pic>
        <p:sp>
          <p:nvSpPr>
            <p:cNvPr id="3" name="TextBox 2">
              <a:extLst>
                <a:ext uri="{FF2B5EF4-FFF2-40B4-BE49-F238E27FC236}">
                  <a16:creationId xmlns:a16="http://schemas.microsoft.com/office/drawing/2014/main" id="{9BA66497-FDF4-78C1-95C8-533A7C974BFC}"/>
                </a:ext>
              </a:extLst>
            </p:cNvPr>
            <p:cNvSpPr txBox="1"/>
            <p:nvPr/>
          </p:nvSpPr>
          <p:spPr>
            <a:xfrm>
              <a:off x="6793544" y="1426833"/>
              <a:ext cx="4550979" cy="461665"/>
            </a:xfrm>
            <a:prstGeom prst="rect">
              <a:avLst/>
            </a:prstGeom>
            <a:noFill/>
          </p:spPr>
          <p:txBody>
            <a:bodyPr wrap="square" rtlCol="0">
              <a:spAutoFit/>
            </a:bodyPr>
            <a:lstStyle/>
            <a:p>
              <a:r>
                <a:rPr lang="de-DE" dirty="0"/>
                <a:t>needed for sam-ba script -&gt; later</a:t>
              </a:r>
            </a:p>
          </p:txBody>
        </p:sp>
      </p:grpSp>
      <p:sp>
        <p:nvSpPr>
          <p:cNvPr id="7" name="TextBox 6">
            <a:extLst>
              <a:ext uri="{FF2B5EF4-FFF2-40B4-BE49-F238E27FC236}">
                <a16:creationId xmlns:a16="http://schemas.microsoft.com/office/drawing/2014/main" id="{A2C0CF0E-5640-62E6-1834-08475119309C}"/>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4470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2D5A4F2-507B-8520-3ACC-53D9FE711318}"/>
              </a:ext>
            </a:extLst>
          </p:cNvPr>
          <p:cNvPicPr>
            <a:picLocks noChangeAspect="1"/>
          </p:cNvPicPr>
          <p:nvPr/>
        </p:nvPicPr>
        <p:blipFill>
          <a:blip r:embed="rId3"/>
          <a:stretch>
            <a:fillRect/>
          </a:stretch>
        </p:blipFill>
        <p:spPr>
          <a:xfrm>
            <a:off x="65100" y="1384625"/>
            <a:ext cx="4529635" cy="5089111"/>
          </a:xfrm>
          <a:prstGeom prst="rect">
            <a:avLst/>
          </a:prstGeom>
          <a:ln>
            <a:solidFill>
              <a:schemeClr val="tx1"/>
            </a:solidFill>
          </a:ln>
        </p:spPr>
      </p:pic>
      <p:grpSp>
        <p:nvGrpSpPr>
          <p:cNvPr id="25" name="Group 24">
            <a:extLst>
              <a:ext uri="{FF2B5EF4-FFF2-40B4-BE49-F238E27FC236}">
                <a16:creationId xmlns:a16="http://schemas.microsoft.com/office/drawing/2014/main" id="{6B7D3943-B07E-845C-5746-184D2C632AD3}"/>
              </a:ext>
            </a:extLst>
          </p:cNvPr>
          <p:cNvGrpSpPr/>
          <p:nvPr/>
        </p:nvGrpSpPr>
        <p:grpSpPr>
          <a:xfrm>
            <a:off x="2519848" y="883668"/>
            <a:ext cx="7738996" cy="5575595"/>
            <a:chOff x="2519848" y="883668"/>
            <a:chExt cx="7738996" cy="5575595"/>
          </a:xfrm>
        </p:grpSpPr>
        <p:pic>
          <p:nvPicPr>
            <p:cNvPr id="10" name="Picture 9">
              <a:extLst>
                <a:ext uri="{FF2B5EF4-FFF2-40B4-BE49-F238E27FC236}">
                  <a16:creationId xmlns:a16="http://schemas.microsoft.com/office/drawing/2014/main" id="{9EEE7A38-48D7-0560-AD8A-23317E4D4C4D}"/>
                </a:ext>
              </a:extLst>
            </p:cNvPr>
            <p:cNvPicPr>
              <a:picLocks noChangeAspect="1"/>
            </p:cNvPicPr>
            <p:nvPr/>
          </p:nvPicPr>
          <p:blipFill>
            <a:blip r:embed="rId4"/>
            <a:stretch>
              <a:fillRect/>
            </a:stretch>
          </p:blipFill>
          <p:spPr>
            <a:xfrm>
              <a:off x="2519848" y="883668"/>
              <a:ext cx="7738996" cy="5575595"/>
            </a:xfrm>
            <a:prstGeom prst="rect">
              <a:avLst/>
            </a:prstGeom>
          </p:spPr>
        </p:pic>
        <p:pic>
          <p:nvPicPr>
            <p:cNvPr id="24" name="Picture 23">
              <a:extLst>
                <a:ext uri="{FF2B5EF4-FFF2-40B4-BE49-F238E27FC236}">
                  <a16:creationId xmlns:a16="http://schemas.microsoft.com/office/drawing/2014/main" id="{6157A56C-607A-85D0-A2AC-3C806E5D656C}"/>
                </a:ext>
              </a:extLst>
            </p:cNvPr>
            <p:cNvPicPr>
              <a:picLocks noChangeAspect="1"/>
            </p:cNvPicPr>
            <p:nvPr/>
          </p:nvPicPr>
          <p:blipFill>
            <a:blip r:embed="rId5"/>
            <a:stretch>
              <a:fillRect/>
            </a:stretch>
          </p:blipFill>
          <p:spPr>
            <a:xfrm>
              <a:off x="5102412" y="1264915"/>
              <a:ext cx="5156432" cy="183985"/>
            </a:xfrm>
            <a:prstGeom prst="rect">
              <a:avLst/>
            </a:prstGeom>
          </p:spPr>
        </p:pic>
      </p:grpSp>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pic>
        <p:nvPicPr>
          <p:cNvPr id="11" name="Picture 10">
            <a:extLst>
              <a:ext uri="{FF2B5EF4-FFF2-40B4-BE49-F238E27FC236}">
                <a16:creationId xmlns:a16="http://schemas.microsoft.com/office/drawing/2014/main" id="{D8089D7D-D49B-7BB4-7A0C-B4B5BE7D1255}"/>
              </a:ext>
            </a:extLst>
          </p:cNvPr>
          <p:cNvPicPr>
            <a:picLocks noChangeAspect="1"/>
          </p:cNvPicPr>
          <p:nvPr/>
        </p:nvPicPr>
        <p:blipFill>
          <a:blip r:embed="rId6"/>
          <a:stretch>
            <a:fillRect/>
          </a:stretch>
        </p:blipFill>
        <p:spPr>
          <a:xfrm>
            <a:off x="8083154" y="3743674"/>
            <a:ext cx="3473754" cy="2479996"/>
          </a:xfrm>
          <a:prstGeom prst="rect">
            <a:avLst/>
          </a:prstGeom>
        </p:spPr>
      </p:pic>
      <p:sp>
        <p:nvSpPr>
          <p:cNvPr id="13" name="TextBox 12">
            <a:extLst>
              <a:ext uri="{FF2B5EF4-FFF2-40B4-BE49-F238E27FC236}">
                <a16:creationId xmlns:a16="http://schemas.microsoft.com/office/drawing/2014/main" id="{CE048691-53E2-3EA1-A5EC-2510A16C444D}"/>
              </a:ext>
            </a:extLst>
          </p:cNvPr>
          <p:cNvSpPr txBox="1"/>
          <p:nvPr/>
        </p:nvSpPr>
        <p:spPr>
          <a:xfrm>
            <a:off x="7092494" y="2299761"/>
            <a:ext cx="4220905" cy="319659"/>
          </a:xfrm>
          <a:prstGeom prst="rect">
            <a:avLst/>
          </a:prstGeom>
          <a:solidFill>
            <a:schemeClr val="bg1"/>
          </a:solidFill>
        </p:spPr>
        <p:txBody>
          <a:bodyPr wrap="square" rtlCol="0">
            <a:spAutoFit/>
          </a:bodyPr>
          <a:lstStyle/>
          <a:p>
            <a:r>
              <a:rPr lang="de-DE" sz="1200" dirty="0">
                <a:highlight>
                  <a:srgbClr val="99FF66"/>
                </a:highlight>
              </a:rPr>
              <a:t>don't loop at end but load next SW (eg: h3app.bin)</a:t>
            </a:r>
          </a:p>
        </p:txBody>
      </p:sp>
      <p:sp>
        <p:nvSpPr>
          <p:cNvPr id="14" name="TextBox 13">
            <a:extLst>
              <a:ext uri="{FF2B5EF4-FFF2-40B4-BE49-F238E27FC236}">
                <a16:creationId xmlns:a16="http://schemas.microsoft.com/office/drawing/2014/main" id="{7E364960-1F4E-AE69-5FB2-436322EFA6D9}"/>
              </a:ext>
            </a:extLst>
          </p:cNvPr>
          <p:cNvSpPr txBox="1"/>
          <p:nvPr/>
        </p:nvSpPr>
        <p:spPr>
          <a:xfrm>
            <a:off x="5995212" y="3736604"/>
            <a:ext cx="1846646" cy="319659"/>
          </a:xfrm>
          <a:prstGeom prst="rect">
            <a:avLst/>
          </a:prstGeom>
          <a:solidFill>
            <a:schemeClr val="bg1"/>
          </a:solidFill>
        </p:spPr>
        <p:txBody>
          <a:bodyPr wrap="square" rtlCol="0">
            <a:spAutoFit/>
          </a:bodyPr>
          <a:lstStyle/>
          <a:p>
            <a:r>
              <a:rPr lang="de-DE" sz="1200" dirty="0">
                <a:highlight>
                  <a:srgbClr val="99FF66"/>
                </a:highlight>
              </a:rPr>
              <a:t>target = SAMA7G5</a:t>
            </a:r>
          </a:p>
        </p:txBody>
      </p:sp>
      <p:grpSp>
        <p:nvGrpSpPr>
          <p:cNvPr id="6" name="Group 5">
            <a:extLst>
              <a:ext uri="{FF2B5EF4-FFF2-40B4-BE49-F238E27FC236}">
                <a16:creationId xmlns:a16="http://schemas.microsoft.com/office/drawing/2014/main" id="{9B89440D-5BE3-2E73-339D-32CEA95D77CD}"/>
              </a:ext>
            </a:extLst>
          </p:cNvPr>
          <p:cNvGrpSpPr/>
          <p:nvPr/>
        </p:nvGrpSpPr>
        <p:grpSpPr>
          <a:xfrm>
            <a:off x="3311266" y="5021118"/>
            <a:ext cx="1846646" cy="745872"/>
            <a:chOff x="3311266" y="5021118"/>
            <a:chExt cx="1846646" cy="745872"/>
          </a:xfrm>
        </p:grpSpPr>
        <p:sp>
          <p:nvSpPr>
            <p:cNvPr id="15" name="TextBox 14">
              <a:extLst>
                <a:ext uri="{FF2B5EF4-FFF2-40B4-BE49-F238E27FC236}">
                  <a16:creationId xmlns:a16="http://schemas.microsoft.com/office/drawing/2014/main" id="{BC9465A3-AEF4-49CA-61C3-42D9B0DFBCE4}"/>
                </a:ext>
              </a:extLst>
            </p:cNvPr>
            <p:cNvSpPr txBox="1"/>
            <p:nvPr/>
          </p:nvSpPr>
          <p:spPr>
            <a:xfrm>
              <a:off x="3311266" y="5021118"/>
              <a:ext cx="1319033" cy="745872"/>
            </a:xfrm>
            <a:prstGeom prst="rect">
              <a:avLst/>
            </a:prstGeom>
            <a:solidFill>
              <a:schemeClr val="bg1"/>
            </a:solidFill>
          </p:spPr>
          <p:txBody>
            <a:bodyPr wrap="square" rtlCol="0">
              <a:spAutoFit/>
            </a:bodyPr>
            <a:lstStyle/>
            <a:p>
              <a:r>
                <a:rPr lang="de-DE" sz="1200" dirty="0">
                  <a:highlight>
                    <a:srgbClr val="99FF66"/>
                  </a:highlight>
                </a:rPr>
                <a:t>load app from SDMMC-IF </a:t>
              </a:r>
              <a:br>
                <a:rPr lang="de-DE" sz="1200" dirty="0">
                  <a:highlight>
                    <a:srgbClr val="99FF66"/>
                  </a:highlight>
                </a:rPr>
              </a:br>
              <a:r>
                <a:rPr lang="de-DE" sz="1200" dirty="0">
                  <a:highlight>
                    <a:srgbClr val="99FF66"/>
                  </a:highlight>
                </a:rPr>
                <a:t>for SDCard</a:t>
              </a:r>
            </a:p>
          </p:txBody>
        </p:sp>
        <p:cxnSp>
          <p:nvCxnSpPr>
            <p:cNvPr id="16" name="Straight Connector 15">
              <a:extLst>
                <a:ext uri="{FF2B5EF4-FFF2-40B4-BE49-F238E27FC236}">
                  <a16:creationId xmlns:a16="http://schemas.microsoft.com/office/drawing/2014/main" id="{DE279F5D-2EF9-B496-4EAF-7C51067F630A}"/>
                </a:ext>
              </a:extLst>
            </p:cNvPr>
            <p:cNvCxnSpPr/>
            <p:nvPr/>
          </p:nvCxnSpPr>
          <p:spPr>
            <a:xfrm flipV="1">
              <a:off x="4454428" y="5264042"/>
              <a:ext cx="703484" cy="1300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543F5E6-26AA-6504-3CD7-8D3F7568093B}"/>
              </a:ext>
            </a:extLst>
          </p:cNvPr>
          <p:cNvSpPr txBox="1"/>
          <p:nvPr/>
        </p:nvSpPr>
        <p:spPr>
          <a:xfrm>
            <a:off x="6389346" y="5770594"/>
            <a:ext cx="1615429" cy="27699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19" name="TextBox 18">
            <a:extLst>
              <a:ext uri="{FF2B5EF4-FFF2-40B4-BE49-F238E27FC236}">
                <a16:creationId xmlns:a16="http://schemas.microsoft.com/office/drawing/2014/main" id="{F41E02CF-2D0F-5775-7E59-6A3BFD89C564}"/>
              </a:ext>
            </a:extLst>
          </p:cNvPr>
          <p:cNvSpPr txBox="1"/>
          <p:nvPr/>
        </p:nvSpPr>
        <p:spPr>
          <a:xfrm>
            <a:off x="9808974" y="3726206"/>
            <a:ext cx="2151334" cy="31965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20" name="TextBox 19">
            <a:extLst>
              <a:ext uri="{FF2B5EF4-FFF2-40B4-BE49-F238E27FC236}">
                <a16:creationId xmlns:a16="http://schemas.microsoft.com/office/drawing/2014/main" id="{1B214546-33DC-7430-792E-711A49727172}"/>
              </a:ext>
            </a:extLst>
          </p:cNvPr>
          <p:cNvSpPr txBox="1"/>
          <p:nvPr/>
        </p:nvSpPr>
        <p:spPr>
          <a:xfrm>
            <a:off x="9489824" y="4313231"/>
            <a:ext cx="2374745" cy="532766"/>
          </a:xfrm>
          <a:prstGeom prst="rect">
            <a:avLst/>
          </a:prstGeom>
          <a:solidFill>
            <a:schemeClr val="bg1"/>
          </a:solidFill>
        </p:spPr>
        <p:txBody>
          <a:bodyPr wrap="square" rtlCol="0">
            <a:spAutoFit/>
          </a:bodyPr>
          <a:lstStyle/>
          <a:p>
            <a:r>
              <a:rPr lang="de-DE" sz="1200" dirty="0">
                <a:highlight>
                  <a:srgbClr val="99FF66"/>
                </a:highlight>
              </a:rPr>
              <a:t>next SW-type, just re-use  available entries of 'u-boot' </a:t>
            </a:r>
          </a:p>
        </p:txBody>
      </p:sp>
      <p:grpSp>
        <p:nvGrpSpPr>
          <p:cNvPr id="12" name="Group 11">
            <a:extLst>
              <a:ext uri="{FF2B5EF4-FFF2-40B4-BE49-F238E27FC236}">
                <a16:creationId xmlns:a16="http://schemas.microsoft.com/office/drawing/2014/main" id="{18FC350A-B1DA-93EC-809C-F5D7334A9EA4}"/>
              </a:ext>
            </a:extLst>
          </p:cNvPr>
          <p:cNvGrpSpPr/>
          <p:nvPr/>
        </p:nvGrpSpPr>
        <p:grpSpPr>
          <a:xfrm>
            <a:off x="9820031" y="4943738"/>
            <a:ext cx="2389920" cy="708640"/>
            <a:chOff x="9820031" y="4943738"/>
            <a:chExt cx="2389920" cy="708640"/>
          </a:xfrm>
        </p:grpSpPr>
        <p:sp>
          <p:nvSpPr>
            <p:cNvPr id="21" name="TextBox 20">
              <a:extLst>
                <a:ext uri="{FF2B5EF4-FFF2-40B4-BE49-F238E27FC236}">
                  <a16:creationId xmlns:a16="http://schemas.microsoft.com/office/drawing/2014/main" id="{801B67D7-042A-8B8E-28CF-F9CAE752C733}"/>
                </a:ext>
              </a:extLst>
            </p:cNvPr>
            <p:cNvSpPr txBox="1"/>
            <p:nvPr/>
          </p:nvSpPr>
          <p:spPr>
            <a:xfrm>
              <a:off x="10171329" y="4943738"/>
              <a:ext cx="2038622" cy="646331"/>
            </a:xfrm>
            <a:prstGeom prst="rect">
              <a:avLst/>
            </a:prstGeom>
            <a:solidFill>
              <a:schemeClr val="bg1"/>
            </a:solidFill>
          </p:spPr>
          <p:txBody>
            <a:bodyPr wrap="square" rtlCol="0">
              <a:spAutoFit/>
            </a:bodyPr>
            <a:lstStyle/>
            <a:p>
              <a:r>
                <a:rPr lang="de-DE" sz="1200" dirty="0">
                  <a:highlight>
                    <a:srgbClr val="99FF66"/>
                  </a:highlight>
                </a:rPr>
                <a:t>load nextSW into DDR-space </a:t>
              </a:r>
              <a:br>
                <a:rPr lang="de-DE" sz="1200" dirty="0">
                  <a:highlight>
                    <a:srgbClr val="99FF66"/>
                  </a:highlight>
                </a:rPr>
              </a:br>
              <a:r>
                <a:rPr lang="de-DE" sz="1200" dirty="0">
                  <a:highlight>
                    <a:srgbClr val="99FF66"/>
                  </a:highlight>
                </a:rPr>
                <a:t>starts 0x6000.0000</a:t>
              </a:r>
              <a:br>
                <a:rPr lang="de-DE" sz="1200" dirty="0">
                  <a:highlight>
                    <a:srgbClr val="99FF66"/>
                  </a:highlight>
                </a:rPr>
              </a:br>
              <a:r>
                <a:rPr lang="de-DE" sz="1200" dirty="0">
                  <a:highlight>
                    <a:srgbClr val="99FF66"/>
                  </a:highlight>
                </a:rPr>
                <a:t>(app_ddr.ld !!)</a:t>
              </a:r>
            </a:p>
          </p:txBody>
        </p:sp>
        <p:cxnSp>
          <p:nvCxnSpPr>
            <p:cNvPr id="9" name="Straight Connector 8">
              <a:extLst>
                <a:ext uri="{FF2B5EF4-FFF2-40B4-BE49-F238E27FC236}">
                  <a16:creationId xmlns:a16="http://schemas.microsoft.com/office/drawing/2014/main" id="{5A26955F-09B7-EC49-9638-31AD4F6865C8}"/>
                </a:ext>
              </a:extLst>
            </p:cNvPr>
            <p:cNvCxnSpPr>
              <a:stCxn id="21" idx="1"/>
            </p:cNvCxnSpPr>
            <p:nvPr/>
          </p:nvCxnSpPr>
          <p:spPr>
            <a:xfrm flipH="1">
              <a:off x="9820031" y="5266904"/>
              <a:ext cx="351298" cy="38547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A2EC90A-95C5-A42D-62A2-64EBC8CCCEA8}"/>
              </a:ext>
            </a:extLst>
          </p:cNvPr>
          <p:cNvGrpSpPr/>
          <p:nvPr/>
        </p:nvGrpSpPr>
        <p:grpSpPr>
          <a:xfrm>
            <a:off x="9820031" y="5974332"/>
            <a:ext cx="2311672" cy="547240"/>
            <a:chOff x="9820031" y="5974332"/>
            <a:chExt cx="2311672" cy="547240"/>
          </a:xfrm>
        </p:grpSpPr>
        <p:sp>
          <p:nvSpPr>
            <p:cNvPr id="22" name="TextBox 21">
              <a:extLst>
                <a:ext uri="{FF2B5EF4-FFF2-40B4-BE49-F238E27FC236}">
                  <a16:creationId xmlns:a16="http://schemas.microsoft.com/office/drawing/2014/main" id="{D2837FFB-CDE8-2E83-8EB4-25BF7EDEEA71}"/>
                </a:ext>
              </a:extLst>
            </p:cNvPr>
            <p:cNvSpPr txBox="1"/>
            <p:nvPr/>
          </p:nvSpPr>
          <p:spPr>
            <a:xfrm>
              <a:off x="10109187" y="5988806"/>
              <a:ext cx="2022516" cy="532766"/>
            </a:xfrm>
            <a:prstGeom prst="rect">
              <a:avLst/>
            </a:prstGeom>
            <a:solidFill>
              <a:schemeClr val="bg1"/>
            </a:solidFill>
          </p:spPr>
          <p:txBody>
            <a:bodyPr wrap="square" rtlCol="0">
              <a:spAutoFit/>
            </a:bodyPr>
            <a:lstStyle/>
            <a:p>
              <a:r>
                <a:rPr lang="de-DE" sz="1200" dirty="0">
                  <a:highlight>
                    <a:srgbClr val="99FF66"/>
                  </a:highlight>
                </a:rPr>
                <a:t>fixed name of nextSW is 'harmony.bin'</a:t>
              </a:r>
            </a:p>
          </p:txBody>
        </p:sp>
        <p:cxnSp>
          <p:nvCxnSpPr>
            <p:cNvPr id="18" name="Straight Connector 17">
              <a:extLst>
                <a:ext uri="{FF2B5EF4-FFF2-40B4-BE49-F238E27FC236}">
                  <a16:creationId xmlns:a16="http://schemas.microsoft.com/office/drawing/2014/main" id="{6D84663F-6EF6-2FE2-A54B-54B17E9648B2}"/>
                </a:ext>
              </a:extLst>
            </p:cNvPr>
            <p:cNvCxnSpPr>
              <a:cxnSpLocks/>
              <a:stCxn id="22" idx="1"/>
            </p:cNvCxnSpPr>
            <p:nvPr/>
          </p:nvCxnSpPr>
          <p:spPr>
            <a:xfrm flipH="1" flipV="1">
              <a:off x="9820031" y="5974332"/>
              <a:ext cx="289156" cy="28085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7" name="Oval 6">
            <a:extLst>
              <a:ext uri="{FF2B5EF4-FFF2-40B4-BE49-F238E27FC236}">
                <a16:creationId xmlns:a16="http://schemas.microsoft.com/office/drawing/2014/main" id="{86D6EDB3-5913-BB44-5C58-32E98DEB3740}"/>
              </a:ext>
            </a:extLst>
          </p:cNvPr>
          <p:cNvSpPr/>
          <p:nvPr/>
        </p:nvSpPr>
        <p:spPr>
          <a:xfrm>
            <a:off x="4806170" y="1722126"/>
            <a:ext cx="521204" cy="34603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3" name="Rectangle 22">
            <a:extLst>
              <a:ext uri="{FF2B5EF4-FFF2-40B4-BE49-F238E27FC236}">
                <a16:creationId xmlns:a16="http://schemas.microsoft.com/office/drawing/2014/main" id="{5FA1501A-B881-4A10-8636-EE7BD4419572}"/>
              </a:ext>
            </a:extLst>
          </p:cNvPr>
          <p:cNvSpPr/>
          <p:nvPr/>
        </p:nvSpPr>
        <p:spPr>
          <a:xfrm>
            <a:off x="4806170" y="2212592"/>
            <a:ext cx="7277282" cy="4261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7" name="TextBox 26">
            <a:extLst>
              <a:ext uri="{FF2B5EF4-FFF2-40B4-BE49-F238E27FC236}">
                <a16:creationId xmlns:a16="http://schemas.microsoft.com/office/drawing/2014/main" id="{E55088B8-23D3-B550-F231-A4DBFD126BC8}"/>
              </a:ext>
            </a:extLst>
          </p:cNvPr>
          <p:cNvSpPr txBox="1"/>
          <p:nvPr/>
        </p:nvSpPr>
        <p:spPr>
          <a:xfrm>
            <a:off x="4871834" y="1366828"/>
            <a:ext cx="6555869" cy="338554"/>
          </a:xfrm>
          <a:prstGeom prst="rect">
            <a:avLst/>
          </a:prstGeom>
          <a:solidFill>
            <a:schemeClr val="bg1"/>
          </a:solidFill>
        </p:spPr>
        <p:txBody>
          <a:bodyPr wrap="square" rtlCol="0">
            <a:spAutoFit/>
          </a:bodyPr>
          <a:lstStyle/>
          <a:p>
            <a:r>
              <a:rPr lang="de-DE" sz="1600" b="1" dirty="0">
                <a:solidFill>
                  <a:srgbClr val="FF0000"/>
                </a:solidFill>
              </a:rPr>
              <a:t>at91bootstrap_sam_a7g5_ek.X\configs\sama7g5eksd_harmony_defconfig</a:t>
            </a:r>
          </a:p>
        </p:txBody>
      </p:sp>
      <p:sp>
        <p:nvSpPr>
          <p:cNvPr id="3" name="TextBox 2">
            <a:extLst>
              <a:ext uri="{FF2B5EF4-FFF2-40B4-BE49-F238E27FC236}">
                <a16:creationId xmlns:a16="http://schemas.microsoft.com/office/drawing/2014/main" id="{4E5796EA-2AEE-C3DA-F6BF-8A9139DC00E8}"/>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8687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1)">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0" grpId="0" animBg="1"/>
      <p:bldP spid="7" grpId="0" animBg="1"/>
      <p:bldP spid="23" grpId="0" animBg="1"/>
      <p:bldP spid="2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4000" dirty="0"/>
              <a:t>2) </a:t>
            </a:r>
            <a:r>
              <a:rPr lang="en-US" sz="4000" dirty="0" err="1"/>
              <a:t>harmony.bin</a:t>
            </a:r>
            <a:endParaRPr lang="en-US" sz="4000" dirty="0"/>
          </a:p>
        </p:txBody>
      </p:sp>
      <p:sp>
        <p:nvSpPr>
          <p:cNvPr id="27" name="TextBox 26">
            <a:extLst>
              <a:ext uri="{FF2B5EF4-FFF2-40B4-BE49-F238E27FC236}">
                <a16:creationId xmlns:a16="http://schemas.microsoft.com/office/drawing/2014/main" id="{9BEB8AC0-6159-461B-A4D2-39BAE6A93814}"/>
              </a:ext>
            </a:extLst>
          </p:cNvPr>
          <p:cNvSpPr txBox="1"/>
          <p:nvPr/>
        </p:nvSpPr>
        <p:spPr>
          <a:xfrm>
            <a:off x="292099" y="1251194"/>
            <a:ext cx="11896725" cy="5201424"/>
          </a:xfrm>
          <a:prstGeom prst="rect">
            <a:avLst/>
          </a:prstGeom>
          <a:solidFill>
            <a:schemeClr val="bg1"/>
          </a:solidFill>
        </p:spPr>
        <p:txBody>
          <a:bodyPr wrap="square" rtlCol="0">
            <a:spAutoFit/>
          </a:bodyPr>
          <a:lstStyle/>
          <a:p>
            <a:pPr marL="17463">
              <a:spcBef>
                <a:spcPts val="1200"/>
              </a:spcBef>
              <a:tabLst>
                <a:tab pos="3135313" algn="l"/>
              </a:tabLst>
            </a:pPr>
            <a:r>
              <a:rPr lang="de-DE" sz="2000" dirty="0"/>
              <a:t>Specific for SDCard with filesystem is that </a:t>
            </a:r>
            <a:br>
              <a:rPr lang="de-DE" sz="2000" dirty="0"/>
            </a:br>
            <a:r>
              <a:rPr lang="de-DE" sz="2000" dirty="0"/>
              <a:t>you provide the </a:t>
            </a:r>
            <a:r>
              <a:rPr lang="de-DE" sz="2000" b="1" i="1" dirty="0"/>
              <a:t>name</a:t>
            </a:r>
            <a:r>
              <a:rPr lang="de-DE" sz="2000" dirty="0"/>
              <a:t> of the H3application</a:t>
            </a:r>
            <a:br>
              <a:rPr lang="de-DE" sz="2000" dirty="0"/>
            </a:br>
            <a:r>
              <a:rPr lang="de-DE" sz="2000" dirty="0"/>
              <a:t>not the size+loadAddress</a:t>
            </a:r>
          </a:p>
          <a:p>
            <a:pPr marL="360363" indent="-342900">
              <a:spcBef>
                <a:spcPts val="1200"/>
              </a:spcBef>
              <a:buFont typeface="+mj-lt"/>
              <a:buAutoNum type="arabicPeriod"/>
              <a:tabLst>
                <a:tab pos="3135313" algn="l"/>
              </a:tabLst>
            </a:pPr>
            <a:r>
              <a:rPr lang="de-DE" sz="2000" dirty="0"/>
              <a:t>default output of XC32-compile </a:t>
            </a:r>
            <a:br>
              <a:rPr lang="de-DE" sz="2000" dirty="0"/>
            </a:br>
            <a:r>
              <a:rPr lang="de-DE" sz="2000" dirty="0"/>
              <a:t>is &lt;prj&gt;.elf, so how to create </a:t>
            </a:r>
            <a:br>
              <a:rPr lang="de-DE" sz="2000" dirty="0"/>
            </a:br>
            <a:r>
              <a:rPr lang="de-DE" sz="2000" dirty="0"/>
              <a:t>harmony.bin? </a:t>
            </a:r>
          </a:p>
          <a:p>
            <a:pPr marL="360363" indent="-342900">
              <a:spcBef>
                <a:spcPts val="1200"/>
              </a:spcBef>
              <a:buFont typeface="+mj-lt"/>
              <a:buAutoNum type="arabicPeriod"/>
              <a:tabLst>
                <a:tab pos="3135313" algn="l"/>
              </a:tabLst>
            </a:pPr>
            <a:r>
              <a:rPr lang="de-DE" sz="2000" dirty="0"/>
              <a:t>Use MPLABX post-processing </a:t>
            </a:r>
            <a:br>
              <a:rPr lang="de-DE" sz="2000" dirty="0"/>
            </a:br>
            <a:r>
              <a:rPr lang="de-DE" sz="2000" dirty="0"/>
              <a:t>capability</a:t>
            </a:r>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r>
              <a:rPr lang="en-US" sz="2000" b="0" dirty="0"/>
              <a:t>For SDCard IF the at91 must be named '</a:t>
            </a:r>
            <a:r>
              <a:rPr lang="en-US" sz="2000" b="0" dirty="0" err="1"/>
              <a:t>boot.bin</a:t>
            </a:r>
            <a:r>
              <a:rPr lang="en-US" sz="2000" b="0" dirty="0"/>
              <a:t>' (-&gt;name fixed in </a:t>
            </a:r>
            <a:r>
              <a:rPr lang="en-US" sz="2000" b="0" dirty="0" err="1"/>
              <a:t>RomCode</a:t>
            </a:r>
            <a:r>
              <a:rPr lang="en-US" sz="2000" b="0" dirty="0"/>
              <a:t>) </a:t>
            </a:r>
            <a:br>
              <a:rPr lang="en-US" sz="2000" b="0" dirty="0"/>
            </a:br>
            <a:r>
              <a:rPr lang="en-US" sz="2000" b="0" dirty="0"/>
              <a:t>-&gt; cross-compile by-default creates multiple versions at91bootstrap*.elf, *.bin, </a:t>
            </a:r>
            <a:r>
              <a:rPr lang="en-US" sz="2000" b="0" dirty="0" err="1"/>
              <a:t>boot.bin</a:t>
            </a:r>
            <a:r>
              <a:rPr lang="en-US" sz="2000" b="0" dirty="0"/>
              <a:t>…</a:t>
            </a:r>
            <a:endParaRPr lang="en-US" sz="2000" dirty="0"/>
          </a:p>
          <a:p>
            <a:pPr marL="360363" indent="-342900">
              <a:spcBef>
                <a:spcPts val="1200"/>
              </a:spcBef>
              <a:buFont typeface="+mj-lt"/>
              <a:buAutoNum type="arabicPeriod"/>
              <a:tabLst>
                <a:tab pos="3135313" algn="l"/>
              </a:tabLst>
            </a:pPr>
            <a:r>
              <a:rPr lang="en-US" sz="2000" dirty="0"/>
              <a:t>finally, need to configure BSCR/BUREGs -&gt; next slide</a:t>
            </a:r>
            <a:endParaRPr lang="en-US" sz="2000" b="0" dirty="0"/>
          </a:p>
        </p:txBody>
      </p:sp>
      <p:grpSp>
        <p:nvGrpSpPr>
          <p:cNvPr id="5" name="Group 4">
            <a:extLst>
              <a:ext uri="{FF2B5EF4-FFF2-40B4-BE49-F238E27FC236}">
                <a16:creationId xmlns:a16="http://schemas.microsoft.com/office/drawing/2014/main" id="{1B680D7A-5311-D0AD-66AF-C6949762A9A3}"/>
              </a:ext>
            </a:extLst>
          </p:cNvPr>
          <p:cNvGrpSpPr/>
          <p:nvPr/>
        </p:nvGrpSpPr>
        <p:grpSpPr>
          <a:xfrm>
            <a:off x="5005007" y="667792"/>
            <a:ext cx="7144710" cy="4277493"/>
            <a:chOff x="5005007" y="667792"/>
            <a:chExt cx="7144710" cy="4277493"/>
          </a:xfrm>
        </p:grpSpPr>
        <p:pic>
          <p:nvPicPr>
            <p:cNvPr id="15" name="Picture 14">
              <a:extLst>
                <a:ext uri="{FF2B5EF4-FFF2-40B4-BE49-F238E27FC236}">
                  <a16:creationId xmlns:a16="http://schemas.microsoft.com/office/drawing/2014/main" id="{524C9B40-33E9-9F79-8286-4DE1CB282C44}"/>
                </a:ext>
              </a:extLst>
            </p:cNvPr>
            <p:cNvPicPr>
              <a:picLocks noChangeAspect="1"/>
            </p:cNvPicPr>
            <p:nvPr/>
          </p:nvPicPr>
          <p:blipFill>
            <a:blip r:embed="rId3"/>
            <a:stretch>
              <a:fillRect/>
            </a:stretch>
          </p:blipFill>
          <p:spPr>
            <a:xfrm>
              <a:off x="5092700" y="667792"/>
              <a:ext cx="6969324" cy="2338478"/>
            </a:xfrm>
            <a:prstGeom prst="rect">
              <a:avLst/>
            </a:prstGeom>
            <a:ln>
              <a:solidFill>
                <a:schemeClr val="tx1"/>
              </a:solidFill>
            </a:ln>
          </p:spPr>
        </p:pic>
        <p:sp>
          <p:nvSpPr>
            <p:cNvPr id="3" name="TextBox 2">
              <a:extLst>
                <a:ext uri="{FF2B5EF4-FFF2-40B4-BE49-F238E27FC236}">
                  <a16:creationId xmlns:a16="http://schemas.microsoft.com/office/drawing/2014/main" id="{944B3728-D654-3DF8-043F-E3CFE8EC4896}"/>
                </a:ext>
              </a:extLst>
            </p:cNvPr>
            <p:cNvSpPr txBox="1"/>
            <p:nvPr/>
          </p:nvSpPr>
          <p:spPr>
            <a:xfrm>
              <a:off x="5005007" y="3006293"/>
              <a:ext cx="7144710" cy="1938992"/>
            </a:xfrm>
            <a:prstGeom prst="rect">
              <a:avLst/>
            </a:prstGeom>
            <a:solidFill>
              <a:schemeClr val="bg1"/>
            </a:solidFill>
          </p:spPr>
          <p:txBody>
            <a:bodyPr wrap="square" rtlCol="0">
              <a:spAutoFit/>
            </a:bodyPr>
            <a:lstStyle/>
            <a:p>
              <a:pPr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elf:</a:t>
              </a:r>
            </a:p>
            <a:p>
              <a:pPr marL="268288" indent="-179388"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${MP_CC_DIR}\xc32-objcopy -I elf32-little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-O binary "${DISTDIR}/${PROJECTNAME}.${IMAGE_TYPE}.elf"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"${DISTDIR}/harmony.bin"</a:t>
              </a:r>
            </a:p>
            <a:p>
              <a:pPr>
                <a:tabLst>
                  <a:tab pos="3135313" algn="l"/>
                </a:tabLst>
              </a:pPr>
              <a:r>
                <a:rPr lang="en-US"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hex:</a:t>
              </a:r>
            </a:p>
            <a:p>
              <a:pPr marL="268288" indent="-179388">
                <a:tabLst>
                  <a:tab pos="3135313" algn="l"/>
                </a:tabLst>
                <a:defRPr/>
              </a:pPr>
              <a:r>
                <a:rPr lang="en-US" sz="1500" dirty="0">
                  <a:solidFill>
                    <a:srgbClr val="0070C0"/>
                  </a:solidFill>
                  <a:latin typeface="Courier New" panose="02070309020205020404" pitchFamily="49" charset="0"/>
                  <a:cs typeface="Courier New" panose="02070309020205020404" pitchFamily="49" charset="0"/>
                </a:rPr>
                <a:t>${MP_CC_DIR}\xc32-objcopy -I </a:t>
              </a:r>
              <a:r>
                <a:rPr lang="en-US" sz="1500" dirty="0" err="1">
                  <a:solidFill>
                    <a:srgbClr val="0070C0"/>
                  </a:solidFill>
                  <a:latin typeface="Courier New" panose="02070309020205020404" pitchFamily="49" charset="0"/>
                  <a:cs typeface="Courier New" panose="02070309020205020404" pitchFamily="49" charset="0"/>
                </a:rPr>
                <a:t>ihex</a:t>
              </a:r>
              <a:r>
                <a:rPr lang="en-US" sz="1500" dirty="0">
                  <a:solidFill>
                    <a:srgbClr val="0070C0"/>
                  </a:solidFill>
                  <a:latin typeface="Courier New" panose="02070309020205020404" pitchFamily="49" charset="0"/>
                  <a:cs typeface="Courier New" panose="02070309020205020404" pitchFamily="49" charset="0"/>
                </a:rPr>
                <a:t>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-O binary"${DISTDIR}/${PROJECTNAME}.${IMAGE_TYPE}.hex"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"${DISTDIR}/${PROJECTNAME}.${IMAGE_TYPE}.bin"</a:t>
              </a:r>
            </a:p>
          </p:txBody>
        </p:sp>
      </p:grpSp>
      <p:sp>
        <p:nvSpPr>
          <p:cNvPr id="4" name="TextBox 3">
            <a:extLst>
              <a:ext uri="{FF2B5EF4-FFF2-40B4-BE49-F238E27FC236}">
                <a16:creationId xmlns:a16="http://schemas.microsoft.com/office/drawing/2014/main" id="{5499529C-E9C5-6D60-41FE-9A4DCDF000B0}"/>
              </a:ext>
            </a:extLst>
          </p:cNvPr>
          <p:cNvSpPr txBox="1"/>
          <p:nvPr/>
        </p:nvSpPr>
        <p:spPr>
          <a:xfrm>
            <a:off x="5005007" y="4868977"/>
            <a:ext cx="7144710" cy="369332"/>
          </a:xfrm>
          <a:prstGeom prst="rect">
            <a:avLst/>
          </a:prstGeom>
          <a:solidFill>
            <a:schemeClr val="bg1"/>
          </a:solidFill>
        </p:spPr>
        <p:txBody>
          <a:bodyPr wrap="square" rtlCol="0">
            <a:spAutoFit/>
          </a:bodyPr>
          <a:lstStyle/>
          <a:p>
            <a:pPr marL="268288" indent="-179388">
              <a:tabLst>
                <a:tab pos="3135313" algn="l"/>
              </a:tabLst>
              <a:defRPr/>
            </a:pPr>
            <a:r>
              <a:rPr lang="en-US" sz="1800" b="1" dirty="0">
                <a:solidFill>
                  <a:srgbClr val="FF0000"/>
                </a:solidFill>
              </a:rPr>
              <a:t>(!!don't </a:t>
            </a:r>
            <a:r>
              <a:rPr lang="en-US" sz="1800" b="1" dirty="0" err="1">
                <a:solidFill>
                  <a:srgbClr val="FF0000"/>
                </a:solidFill>
              </a:rPr>
              <a:t>copy&amp;paste</a:t>
            </a:r>
            <a:r>
              <a:rPr lang="en-US" sz="1800" b="1" dirty="0">
                <a:solidFill>
                  <a:srgbClr val="FF0000"/>
                </a:solidFill>
              </a:rPr>
              <a:t> lines from PPT into MPLABX -&gt; hidden chars!!)</a:t>
            </a:r>
          </a:p>
        </p:txBody>
      </p:sp>
      <p:sp>
        <p:nvSpPr>
          <p:cNvPr id="6" name="TextBox 5">
            <a:extLst>
              <a:ext uri="{FF2B5EF4-FFF2-40B4-BE49-F238E27FC236}">
                <a16:creationId xmlns:a16="http://schemas.microsoft.com/office/drawing/2014/main" id="{222E0DBD-823E-29C6-823B-47D652B9F320}"/>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7621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2800" dirty="0"/>
              <a:t>5)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039091"/>
            <a:ext cx="10947400" cy="5170646"/>
          </a:xfrm>
          <a:prstGeom prst="rect">
            <a:avLst/>
          </a:prstGeom>
          <a:solidFill>
            <a:schemeClr val="bg1"/>
          </a:solidFill>
        </p:spPr>
        <p:txBody>
          <a:bodyPr wrap="square" rtlCol="0">
            <a:spAutoFit/>
          </a:bodyPr>
          <a:lstStyle/>
          <a:p>
            <a:pPr marL="17463">
              <a:spcBef>
                <a:spcPts val="1200"/>
              </a:spcBef>
              <a:tabLst>
                <a:tab pos="3135313" algn="l"/>
              </a:tabLst>
            </a:pPr>
            <a:r>
              <a:rPr lang="de-DE" sz="2000" dirty="0"/>
              <a:t>Final steps is to configure BCSR -&gt; at91 sequenceBUREG and BCSR </a:t>
            </a:r>
          </a:p>
          <a:p>
            <a:pPr marL="817563" lvl="1" indent="-342900">
              <a:spcBef>
                <a:spcPts val="1200"/>
              </a:spcBef>
              <a:buFont typeface="+mj-lt"/>
              <a:buAutoNum type="arabicPeriod"/>
              <a:tabLst>
                <a:tab pos="3135313" algn="l"/>
              </a:tabLst>
            </a:pPr>
            <a:r>
              <a:rPr lang="de-DE" sz="2000" dirty="0"/>
              <a:t>possible NVMs are scanned for valid at91</a:t>
            </a:r>
          </a:p>
          <a:p>
            <a:pPr marL="817563" lvl="1" indent="-342900">
              <a:spcBef>
                <a:spcPts val="1200"/>
              </a:spcBef>
              <a:buFont typeface="+mj-lt"/>
              <a:buAutoNum type="arabicPeriod"/>
              <a:tabLst>
                <a:tab pos="3135313" algn="l"/>
              </a:tabLst>
            </a:pPr>
            <a:r>
              <a:rPr lang="de-DE" sz="2000" dirty="0"/>
              <a:t>OTPs mapped to RAM for development </a:t>
            </a:r>
            <a:br>
              <a:rPr lang="de-DE" sz="2000" dirty="0"/>
            </a:br>
            <a:r>
              <a:rPr lang="de-DE" sz="2000" dirty="0"/>
              <a:t>eg: SAMA</a:t>
            </a:r>
            <a:r>
              <a:rPr lang="de-DE" sz="2000" b="1" dirty="0">
                <a:solidFill>
                  <a:srgbClr val="FF0000"/>
                </a:solidFill>
              </a:rPr>
              <a:t>5D2</a:t>
            </a:r>
            <a:r>
              <a:rPr lang="de-DE" sz="2000" dirty="0"/>
              <a:t> with BSCR and BUGREG banks</a:t>
            </a:r>
            <a:br>
              <a:rPr lang="de-DE" sz="2000" dirty="0"/>
            </a:br>
            <a:r>
              <a:rPr lang="de-DE" sz="2000" dirty="0"/>
              <a:t>!!different for SAMA7 -&gt; BCSR+EMULREG</a:t>
            </a:r>
          </a:p>
          <a:p>
            <a:pPr marL="17463">
              <a:spcBef>
                <a:spcPts val="1200"/>
              </a:spcBef>
              <a:tabLst>
                <a:tab pos="3135313" algn="l"/>
              </a:tabLst>
            </a:pPr>
            <a:r>
              <a:rPr lang="de-DE" sz="2000" dirty="0"/>
              <a:t>What is a valid at91?</a:t>
            </a:r>
          </a:p>
          <a:p>
            <a:pPr marL="817563" lvl="1" indent="-342900">
              <a:spcBef>
                <a:spcPts val="1200"/>
              </a:spcBef>
              <a:buFont typeface="+mj-lt"/>
              <a:buAutoNum type="arabicPeriod"/>
              <a:tabLst>
                <a:tab pos="3135313" algn="l"/>
              </a:tabLst>
            </a:pPr>
            <a:r>
              <a:rPr lang="de-DE" sz="2000" dirty="0"/>
              <a:t>Rom reads first 7 vectors (=7*4B/vec</a:t>
            </a:r>
            <a:br>
              <a:rPr lang="de-DE" sz="2000" dirty="0"/>
            </a:br>
            <a:r>
              <a:rPr lang="de-DE" sz="2000" dirty="0"/>
              <a:t>=28B) if NVM scanned -&gt;'1'</a:t>
            </a:r>
          </a:p>
          <a:p>
            <a:pPr marL="817563" lvl="1" indent="-342900">
              <a:spcBef>
                <a:spcPts val="1200"/>
              </a:spcBef>
              <a:buFont typeface="+mj-lt"/>
              <a:buAutoNum type="arabicPeriod"/>
              <a:tabLst>
                <a:tab pos="3135313" algn="l"/>
              </a:tabLst>
            </a:pPr>
            <a:r>
              <a:rPr lang="de-DE" sz="2000" dirty="0"/>
              <a:t>6</a:t>
            </a:r>
            <a:r>
              <a:rPr lang="de-DE" sz="2000" baseline="30000" dirty="0"/>
              <a:t>th</a:t>
            </a:r>
            <a:r>
              <a:rPr lang="de-DE" sz="2000" dirty="0"/>
              <a:t> vector must match at91-size</a:t>
            </a:r>
          </a:p>
          <a:p>
            <a:pPr marL="817563" lvl="1" indent="-342900">
              <a:spcBef>
                <a:spcPts val="1200"/>
              </a:spcBef>
              <a:buFont typeface="+mj-lt"/>
              <a:buAutoNum type="arabicPeriod"/>
              <a:tabLst>
                <a:tab pos="3135313" algn="l"/>
              </a:tabLst>
            </a:pPr>
            <a:r>
              <a:rPr lang="de-DE" sz="2000" dirty="0"/>
              <a:t>7</a:t>
            </a:r>
            <a:r>
              <a:rPr lang="de-DE" sz="2000" baseline="30000" dirty="0"/>
              <a:t>th</a:t>
            </a:r>
            <a:r>
              <a:rPr lang="de-DE" sz="2000" dirty="0"/>
              <a:t> vector must start with 0xEA or 0xE5</a:t>
            </a:r>
            <a:br>
              <a:rPr lang="de-DE" sz="2000" dirty="0"/>
            </a:br>
            <a:r>
              <a:rPr lang="de-DE" sz="2000" dirty="0"/>
              <a:t>which is a branch/jump</a:t>
            </a:r>
          </a:p>
          <a:p>
            <a:pPr marL="174625" lvl="1" indent="-174625">
              <a:spcBef>
                <a:spcPts val="1200"/>
              </a:spcBef>
              <a:tabLst>
                <a:tab pos="3135313" algn="l"/>
              </a:tabLst>
            </a:pPr>
            <a:r>
              <a:rPr lang="de-DE" sz="2000" dirty="0"/>
              <a:t>Now you're finally ready to run yourH3app</a:t>
            </a:r>
            <a:br>
              <a:rPr lang="de-DE" sz="2000" dirty="0"/>
            </a:br>
            <a:r>
              <a:rPr lang="de-DE" sz="2000" dirty="0"/>
              <a:t>in production</a:t>
            </a:r>
          </a:p>
        </p:txBody>
      </p:sp>
      <p:pic>
        <p:nvPicPr>
          <p:cNvPr id="6" name="Picture 5">
            <a:extLst>
              <a:ext uri="{FF2B5EF4-FFF2-40B4-BE49-F238E27FC236}">
                <a16:creationId xmlns:a16="http://schemas.microsoft.com/office/drawing/2014/main" id="{FAB9A12B-0A67-B7F8-1788-891130A1F68A}"/>
              </a:ext>
            </a:extLst>
          </p:cNvPr>
          <p:cNvPicPr>
            <a:picLocks noChangeAspect="1"/>
          </p:cNvPicPr>
          <p:nvPr/>
        </p:nvPicPr>
        <p:blipFill>
          <a:blip r:embed="rId3"/>
          <a:stretch>
            <a:fillRect/>
          </a:stretch>
        </p:blipFill>
        <p:spPr>
          <a:xfrm>
            <a:off x="6900992" y="1470520"/>
            <a:ext cx="4134438" cy="5099676"/>
          </a:xfrm>
          <a:prstGeom prst="rect">
            <a:avLst/>
          </a:prstGeom>
          <a:ln>
            <a:solidFill>
              <a:schemeClr val="tx1"/>
            </a:solidFill>
          </a:ln>
        </p:spPr>
      </p:pic>
      <p:sp>
        <p:nvSpPr>
          <p:cNvPr id="3" name="TextBox 2">
            <a:extLst>
              <a:ext uri="{FF2B5EF4-FFF2-40B4-BE49-F238E27FC236}">
                <a16:creationId xmlns:a16="http://schemas.microsoft.com/office/drawing/2014/main" id="{1E2EB344-683D-F9AB-5D84-BAC1F17BAF74}"/>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532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a:t>
            </a:r>
            <a:r>
              <a:rPr lang="en-US"/>
              <a:t>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85076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0" dirty="0">
                <a:solidFill>
                  <a:schemeClr val="tx1"/>
                </a:solidFill>
              </a:rPr>
              <a:t>So to create an at91 to run a H3application in production from SDCard, the steps are</a:t>
            </a:r>
          </a:p>
          <a:p>
            <a:r>
              <a:rPr lang="en-US" b="0" dirty="0" err="1">
                <a:solidFill>
                  <a:schemeClr val="tx1"/>
                </a:solidFill>
              </a:rPr>
              <a:t>find+copy</a:t>
            </a:r>
            <a:r>
              <a:rPr lang="en-US" b="0" dirty="0">
                <a:solidFill>
                  <a:schemeClr val="tx1"/>
                </a:solidFill>
              </a:rPr>
              <a:t> an at91-prj from H3-csp-&lt;</a:t>
            </a:r>
            <a:r>
              <a:rPr lang="en-US" b="0" dirty="0" err="1">
                <a:solidFill>
                  <a:schemeClr val="tx1"/>
                </a:solidFill>
              </a:rPr>
              <a:t>your_architecture</a:t>
            </a:r>
            <a:r>
              <a:rPr lang="en-US" b="0" dirty="0">
                <a:solidFill>
                  <a:schemeClr val="tx1"/>
                </a:solidFill>
              </a:rPr>
              <a:t>&gt;</a:t>
            </a:r>
          </a:p>
          <a:p>
            <a:r>
              <a:rPr lang="en-US" b="0" dirty="0">
                <a:solidFill>
                  <a:schemeClr val="tx1"/>
                </a:solidFill>
              </a:rPr>
              <a:t>define cross-compile tools using XC32-executables -&gt; at91.X/</a:t>
            </a:r>
            <a:r>
              <a:rPr lang="en-US" b="0" dirty="0" err="1">
                <a:solidFill>
                  <a:schemeClr val="tx1"/>
                </a:solidFill>
              </a:rPr>
              <a:t>projectProperties</a:t>
            </a:r>
            <a:r>
              <a:rPr lang="en-US" b="0" dirty="0">
                <a:solidFill>
                  <a:schemeClr val="tx1"/>
                </a:solidFill>
              </a:rPr>
              <a:t>: </a:t>
            </a:r>
            <a:r>
              <a:rPr lang="en-US" b="0" dirty="0" err="1">
                <a:solidFill>
                  <a:schemeClr val="tx1"/>
                </a:solidFill>
              </a:rPr>
              <a:t>Makefile</a:t>
            </a:r>
            <a:endParaRPr lang="en-US" b="0" dirty="0">
              <a:solidFill>
                <a:schemeClr val="tx1"/>
              </a:solidFill>
            </a:endParaRPr>
          </a:p>
          <a:p>
            <a:r>
              <a:rPr lang="en-US" b="0" dirty="0">
                <a:solidFill>
                  <a:schemeClr val="tx1"/>
                </a:solidFill>
              </a:rPr>
              <a:t>configure at91 for NVM=SDCard -&gt; at91.X/</a:t>
            </a:r>
            <a:r>
              <a:rPr lang="en-US" b="0" dirty="0" err="1">
                <a:solidFill>
                  <a:schemeClr val="tx1"/>
                </a:solidFill>
              </a:rPr>
              <a:t>projectProperties</a:t>
            </a:r>
            <a:r>
              <a:rPr lang="en-US" b="0" dirty="0">
                <a:solidFill>
                  <a:schemeClr val="tx1"/>
                </a:solidFill>
              </a:rPr>
              <a:t>: </a:t>
            </a:r>
            <a:r>
              <a:rPr lang="en-US" b="0" dirty="0" err="1">
                <a:solidFill>
                  <a:schemeClr val="tx1"/>
                </a:solidFill>
              </a:rPr>
              <a:t>Kconfig</a:t>
            </a:r>
            <a:r>
              <a:rPr lang="en-US" b="0" dirty="0">
                <a:solidFill>
                  <a:schemeClr val="tx1"/>
                </a:solidFill>
              </a:rPr>
              <a:t> -&gt; load a </a:t>
            </a:r>
            <a:r>
              <a:rPr lang="en-US" b="0" dirty="0" err="1">
                <a:solidFill>
                  <a:schemeClr val="tx1"/>
                </a:solidFill>
              </a:rPr>
              <a:t>defconf</a:t>
            </a:r>
            <a:r>
              <a:rPr lang="en-US" b="0" dirty="0">
                <a:solidFill>
                  <a:schemeClr val="tx1"/>
                </a:solidFill>
              </a:rPr>
              <a:t> from at91.X\configs</a:t>
            </a:r>
          </a:p>
          <a:p>
            <a:pPr lvl="1"/>
            <a:r>
              <a:rPr lang="en-US" sz="1800" dirty="0" err="1">
                <a:solidFill>
                  <a:schemeClr val="tx1"/>
                </a:solidFill>
              </a:rPr>
              <a:t>primaryOp</a:t>
            </a:r>
            <a:r>
              <a:rPr lang="en-US" sz="1800" dirty="0">
                <a:solidFill>
                  <a:schemeClr val="tx1"/>
                </a:solidFill>
              </a:rPr>
              <a:t>: load and launch next </a:t>
            </a:r>
            <a:r>
              <a:rPr lang="en-US" sz="1800" dirty="0" err="1">
                <a:solidFill>
                  <a:schemeClr val="tx1"/>
                </a:solidFill>
              </a:rPr>
              <a:t>sw</a:t>
            </a:r>
            <a:endParaRPr lang="en-US" sz="1800" dirty="0">
              <a:solidFill>
                <a:schemeClr val="tx1"/>
              </a:solidFill>
            </a:endParaRPr>
          </a:p>
          <a:p>
            <a:pPr lvl="1"/>
            <a:r>
              <a:rPr lang="en-US" sz="1800" b="0" dirty="0">
                <a:solidFill>
                  <a:schemeClr val="tx1"/>
                </a:solidFill>
              </a:rPr>
              <a:t>Flash-memory: SDCard</a:t>
            </a:r>
          </a:p>
          <a:p>
            <a:pPr lvl="1"/>
            <a:r>
              <a:rPr lang="en-US" sz="1800" dirty="0">
                <a:solidFill>
                  <a:schemeClr val="tx1"/>
                </a:solidFill>
              </a:rPr>
              <a:t>Next SW Type: eg </a:t>
            </a:r>
            <a:r>
              <a:rPr lang="en-US" sz="1800" b="1" i="1" dirty="0" err="1">
                <a:solidFill>
                  <a:schemeClr val="tx1"/>
                </a:solidFill>
              </a:rPr>
              <a:t>uboot</a:t>
            </a:r>
            <a:r>
              <a:rPr lang="en-US" sz="1800" dirty="0">
                <a:solidFill>
                  <a:schemeClr val="tx1"/>
                </a:solidFill>
              </a:rPr>
              <a:t> (doesn't matter, just a name!)</a:t>
            </a:r>
          </a:p>
          <a:p>
            <a:pPr lvl="1"/>
            <a:r>
              <a:rPr lang="en-US" sz="1800" b="0" dirty="0">
                <a:solidFill>
                  <a:schemeClr val="tx1"/>
                </a:solidFill>
              </a:rPr>
              <a:t>u</a:t>
            </a:r>
            <a:r>
              <a:rPr lang="en-US" sz="1800" dirty="0">
                <a:solidFill>
                  <a:schemeClr val="tx1"/>
                </a:solidFill>
              </a:rPr>
              <a:t>-boot image storage setup:</a:t>
            </a:r>
          </a:p>
          <a:p>
            <a:pPr lvl="2"/>
            <a:r>
              <a:rPr lang="en-US" b="0" dirty="0">
                <a:solidFill>
                  <a:schemeClr val="tx1"/>
                </a:solidFill>
              </a:rPr>
              <a:t>exte</a:t>
            </a:r>
            <a:r>
              <a:rPr lang="en-US" dirty="0">
                <a:solidFill>
                  <a:schemeClr val="tx1"/>
                </a:solidFill>
              </a:rPr>
              <a:t>rnal ram-</a:t>
            </a:r>
            <a:r>
              <a:rPr lang="en-US" dirty="0" err="1">
                <a:solidFill>
                  <a:schemeClr val="tx1"/>
                </a:solidFill>
              </a:rPr>
              <a:t>addr</a:t>
            </a:r>
            <a:r>
              <a:rPr lang="en-US" dirty="0">
                <a:solidFill>
                  <a:schemeClr val="tx1"/>
                </a:solidFill>
              </a:rPr>
              <a:t> …: 0x66F0.0000 (inside DDR)</a:t>
            </a:r>
          </a:p>
          <a:p>
            <a:pPr lvl="2"/>
            <a:r>
              <a:rPr lang="en-US" dirty="0">
                <a:solidFill>
                  <a:schemeClr val="tx1"/>
                </a:solidFill>
              </a:rPr>
              <a:t>next SW image file name: </a:t>
            </a:r>
            <a:r>
              <a:rPr lang="en-US" dirty="0" err="1">
                <a:solidFill>
                  <a:schemeClr val="tx1"/>
                </a:solidFill>
              </a:rPr>
              <a:t>harmony.bin</a:t>
            </a:r>
            <a:endParaRPr lang="en-US" b="0" dirty="0">
              <a:solidFill>
                <a:schemeClr val="tx1"/>
              </a:solidFill>
            </a:endParaRPr>
          </a:p>
          <a:p>
            <a:r>
              <a:rPr lang="en-US" b="0" dirty="0">
                <a:solidFill>
                  <a:schemeClr val="tx1"/>
                </a:solidFill>
              </a:rPr>
              <a:t>link H3app to DDR-space -&gt; </a:t>
            </a:r>
            <a:r>
              <a:rPr lang="en-US" b="0" dirty="0" err="1">
                <a:solidFill>
                  <a:schemeClr val="tx1"/>
                </a:solidFill>
              </a:rPr>
              <a:t>ddr.ld</a:t>
            </a:r>
            <a:r>
              <a:rPr lang="en-US" b="0" dirty="0">
                <a:solidFill>
                  <a:schemeClr val="tx1"/>
                </a:solidFill>
              </a:rPr>
              <a:t> </a:t>
            </a:r>
            <a:r>
              <a:rPr lang="en-US" b="0" dirty="0" err="1">
                <a:solidFill>
                  <a:schemeClr val="tx1"/>
                </a:solidFill>
              </a:rPr>
              <a:t>linkerfile</a:t>
            </a:r>
            <a:r>
              <a:rPr lang="en-US" b="0" dirty="0">
                <a:solidFill>
                  <a:schemeClr val="tx1"/>
                </a:solidFill>
              </a:rPr>
              <a:t> </a:t>
            </a:r>
          </a:p>
          <a:p>
            <a:r>
              <a:rPr lang="en-US" b="0" dirty="0">
                <a:solidFill>
                  <a:schemeClr val="tx1"/>
                </a:solidFill>
              </a:rPr>
              <a:t>SDCard has filesystem, hence you can select</a:t>
            </a:r>
            <a:br>
              <a:rPr lang="en-US" b="0" dirty="0">
                <a:solidFill>
                  <a:schemeClr val="tx1"/>
                </a:solidFill>
              </a:rPr>
            </a:br>
            <a:r>
              <a:rPr lang="en-US" b="0" dirty="0">
                <a:solidFill>
                  <a:schemeClr val="tx1"/>
                </a:solidFill>
              </a:rPr>
              <a:t>H3app by its name '</a:t>
            </a:r>
            <a:r>
              <a:rPr lang="en-US" b="0" dirty="0" err="1">
                <a:solidFill>
                  <a:schemeClr val="tx1"/>
                </a:solidFill>
              </a:rPr>
              <a:t>harmony.bin</a:t>
            </a:r>
            <a:r>
              <a:rPr lang="en-US" b="0" dirty="0">
                <a:solidFill>
                  <a:schemeClr val="tx1"/>
                </a:solidFill>
              </a:rPr>
              <a:t>' </a:t>
            </a:r>
          </a:p>
          <a:p>
            <a:r>
              <a:rPr lang="en-US" b="0" dirty="0">
                <a:solidFill>
                  <a:schemeClr val="tx1"/>
                </a:solidFill>
              </a:rPr>
              <a:t>MPLABX-post-processing to create '</a:t>
            </a:r>
            <a:r>
              <a:rPr lang="en-US" b="0" dirty="0" err="1">
                <a:solidFill>
                  <a:schemeClr val="tx1"/>
                </a:solidFill>
              </a:rPr>
              <a:t>harmony.bin</a:t>
            </a:r>
            <a:endParaRPr lang="en-US" b="0" dirty="0">
              <a:solidFill>
                <a:schemeClr val="tx1"/>
              </a:solidFill>
            </a:endParaRPr>
          </a:p>
          <a:p>
            <a:r>
              <a:rPr lang="en-US" b="0" dirty="0">
                <a:solidFill>
                  <a:schemeClr val="tx1"/>
                </a:solidFill>
              </a:rPr>
              <a:t>finally might have to configure BCSR/BUREGs (-&gt;</a:t>
            </a:r>
            <a:r>
              <a:rPr lang="en-US" b="0" dirty="0" err="1">
                <a:solidFill>
                  <a:schemeClr val="tx1"/>
                </a:solidFill>
              </a:rPr>
              <a:t>sam-ba</a:t>
            </a:r>
            <a:r>
              <a:rPr lang="en-US" b="0" dirty="0">
                <a:solidFill>
                  <a:schemeClr val="tx1"/>
                </a:solidFill>
              </a:rPr>
              <a:t> only - cannot be done in MPLABX)</a:t>
            </a:r>
            <a:br>
              <a:rPr lang="en-US" b="0" dirty="0">
                <a:solidFill>
                  <a:schemeClr val="tx1"/>
                </a:solidFill>
              </a:rPr>
            </a:br>
            <a:endParaRPr lang="en-US" b="0" dirty="0">
              <a:solidFill>
                <a:schemeClr val="tx1"/>
              </a:solidFill>
            </a:endParaRPr>
          </a:p>
          <a:p>
            <a:r>
              <a:rPr lang="en-US" b="0" i="1" dirty="0">
                <a:solidFill>
                  <a:srgbClr val="0070C0"/>
                </a:solidFill>
              </a:rPr>
              <a:t>QSPI: does not have filesystem, hence for QSPI need to provide </a:t>
            </a:r>
            <a:r>
              <a:rPr lang="en-US" b="0" i="1" dirty="0" err="1">
                <a:solidFill>
                  <a:srgbClr val="0070C0"/>
                </a:solidFill>
              </a:rPr>
              <a:t>storeAddr</a:t>
            </a:r>
            <a:r>
              <a:rPr lang="en-US" b="0" i="1" dirty="0">
                <a:solidFill>
                  <a:srgbClr val="0070C0"/>
                </a:solidFill>
              </a:rPr>
              <a:t> and no post-processing -&gt; later slide</a:t>
            </a:r>
          </a:p>
        </p:txBody>
      </p:sp>
      <p:pic>
        <p:nvPicPr>
          <p:cNvPr id="7" name="Picture 6">
            <a:extLst>
              <a:ext uri="{FF2B5EF4-FFF2-40B4-BE49-F238E27FC236}">
                <a16:creationId xmlns:a16="http://schemas.microsoft.com/office/drawing/2014/main" id="{F9731C6A-2D41-9B51-7F70-5CC6ED68D93B}"/>
              </a:ext>
            </a:extLst>
          </p:cNvPr>
          <p:cNvPicPr>
            <a:picLocks noChangeAspect="1"/>
          </p:cNvPicPr>
          <p:nvPr/>
        </p:nvPicPr>
        <p:blipFill>
          <a:blip r:embed="rId3"/>
          <a:stretch>
            <a:fillRect/>
          </a:stretch>
        </p:blipFill>
        <p:spPr>
          <a:xfrm>
            <a:off x="6263443" y="2465999"/>
            <a:ext cx="5296359" cy="3170195"/>
          </a:xfrm>
          <a:prstGeom prst="rect">
            <a:avLst/>
          </a:prstGeom>
          <a:ln>
            <a:solidFill>
              <a:schemeClr val="tx1"/>
            </a:solidFill>
          </a:ln>
        </p:spPr>
      </p:pic>
      <p:sp>
        <p:nvSpPr>
          <p:cNvPr id="3" name="TextBox 2">
            <a:extLst>
              <a:ext uri="{FF2B5EF4-FFF2-40B4-BE49-F238E27FC236}">
                <a16:creationId xmlns:a16="http://schemas.microsoft.com/office/drawing/2014/main" id="{896D647C-74BF-6304-FB5F-62877AA99570}"/>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42665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at91-4-SDCard</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skip for 90m-training</a:t>
            </a:r>
          </a:p>
        </p:txBody>
      </p:sp>
      <p:sp>
        <p:nvSpPr>
          <p:cNvPr id="3" name="TextBox 2">
            <a:extLst>
              <a:ext uri="{FF2B5EF4-FFF2-40B4-BE49-F238E27FC236}">
                <a16:creationId xmlns:a16="http://schemas.microsoft.com/office/drawing/2014/main" id="{6D4815BD-6413-4785-5304-D010BC789D16}"/>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4255884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
        <p:nvSpPr>
          <p:cNvPr id="2" name="TextBox 1">
            <a:extLst>
              <a:ext uri="{FF2B5EF4-FFF2-40B4-BE49-F238E27FC236}">
                <a16:creationId xmlns:a16="http://schemas.microsoft.com/office/drawing/2014/main" id="{0170D42D-CF69-2BC9-9489-E070DD1C5AAF}"/>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3603493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1893" y="973014"/>
            <a:ext cx="12066932" cy="5802359"/>
          </a:xfrm>
          <a:prstGeom prst="rect">
            <a:avLst/>
          </a:prstGeom>
          <a:solidFill>
            <a:schemeClr val="bg1"/>
          </a:solidFill>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spcBef>
                <a:spcPts val="1200"/>
              </a:spcBef>
              <a:buNone/>
              <a:tabLst>
                <a:tab pos="3135313" algn="l"/>
              </a:tabLst>
            </a:pPr>
            <a:r>
              <a:rPr lang="de-DE" b="0" dirty="0"/>
              <a:t>Download at91*.bin and h3app.bin into target with sam-ba  (</a:t>
            </a:r>
            <a:r>
              <a:rPr lang="de-DE" sz="1600" b="0" dirty="0"/>
              <a:t>BSCR&amp;EMUL must be in RomBOOT-state = sam-ba monitor mode</a:t>
            </a:r>
            <a:r>
              <a:rPr lang="de-DE" b="0" dirty="0"/>
              <a:t>)</a:t>
            </a:r>
          </a:p>
          <a:p>
            <a:pPr marL="0" indent="0">
              <a:spcBef>
                <a:spcPts val="1200"/>
              </a:spcBef>
              <a:buNone/>
              <a:tabLst>
                <a:tab pos="3135313" algn="l"/>
              </a:tabLst>
            </a:pPr>
            <a:r>
              <a:rPr lang="en-US" sz="16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#-test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IF working with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readuniqueid</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readuniqueid</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'help' with any option to get more infos - eg: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what 'applets' are known?</a:t>
            </a: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help</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#-&gt;Known applets: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bootconfig</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nandflash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what commands for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bscr</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-access are known?</a:t>
            </a: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help</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read BSCR/BSC_CR = BootSequenceControl_ConfigRegister</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readcfg:bscr </a:t>
            </a:r>
          </a:p>
          <a:p>
            <a:pPr marL="809625"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Erase QSPI Flash memory</a:t>
            </a:r>
            <a:endPar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erase</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'at91_sam9x60cur' (no FS, any name!)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0x0 (skip offset == 0ffset=0x0)</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writeboot:at91_sam9x60cur.bin</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0x8.0000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savely</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after at91)</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write:harmony.bin:0x80000</a:t>
            </a:r>
          </a:p>
          <a:p>
            <a:pPr marL="715963"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SDCard</a:t>
            </a:r>
          </a:p>
          <a:p>
            <a:pPr marL="266700" indent="0">
              <a:lnSpc>
                <a:spcPct val="107000"/>
              </a:lnSpc>
              <a:spcBef>
                <a:spcPts val="0"/>
              </a:spcBef>
              <a:buNone/>
            </a:pP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(name fix in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RomCode</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SDCard</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a:t>
            </a:r>
            <a:b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b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:[&lt;instance&gt;]:[&lt;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ioset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partit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buswidth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&gt;]:[&lt;volt&gt;]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write:boot.bin:0x</a:t>
            </a:r>
            <a:r>
              <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0</a:t>
            </a:r>
            <a:endParaRPr lang="de-DE" sz="1400" b="0" dirty="0">
              <a:solidFill>
                <a:srgbClr val="0070C0"/>
              </a:solidFill>
              <a:latin typeface="Courier New" panose="02070309020205020404" pitchFamily="49"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write:harmony.bin:0x80000</a:t>
            </a:r>
            <a:endParaRPr lang="de-DE" sz="1400" b="0" dirty="0">
              <a:solidFill>
                <a:srgbClr val="0070C0"/>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88397253-7A39-16A5-0202-5845FA57833A}"/>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226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05166"/>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Steps to </a:t>
            </a:r>
            <a:r>
              <a:rPr lang="en-US" sz="2400" b="0" dirty="0" err="1"/>
              <a:t>create+run</a:t>
            </a:r>
            <a:r>
              <a:rPr lang="en-US" sz="2400" b="0" dirty="0"/>
              <a:t> demo on </a:t>
            </a:r>
            <a:r>
              <a:rPr lang="en-US" sz="2400" dirty="0">
                <a:solidFill>
                  <a:srgbClr val="FF0000"/>
                </a:solidFill>
              </a:rPr>
              <a:t>SAM9x60-curiosity</a:t>
            </a:r>
            <a:r>
              <a:rPr lang="en-US" sz="2400" b="0" dirty="0"/>
              <a:t> ( </a:t>
            </a:r>
            <a:r>
              <a:rPr lang="en-US" sz="2400" b="0" dirty="0">
                <a:hlinkClick r:id="rId3"/>
              </a:rPr>
              <a:t>EV40E67A</a:t>
            </a:r>
            <a:r>
              <a:rPr lang="en-US" sz="2400" b="0" dirty="0"/>
              <a:t> )</a:t>
            </a:r>
          </a:p>
          <a:p>
            <a:pPr marL="0" indent="0">
              <a:buNone/>
            </a:pPr>
            <a:endParaRPr lang="en-US" sz="2400" b="0" dirty="0"/>
          </a:p>
        </p:txBody>
      </p:sp>
      <p:sp>
        <p:nvSpPr>
          <p:cNvPr id="3" name="TextBox 2">
            <a:extLst>
              <a:ext uri="{FF2B5EF4-FFF2-40B4-BE49-F238E27FC236}">
                <a16:creationId xmlns:a16="http://schemas.microsoft.com/office/drawing/2014/main" id="{75969082-A8E5-5A15-DDC7-508488BFAE1F}"/>
              </a:ext>
            </a:extLst>
          </p:cNvPr>
          <p:cNvSpPr txBox="1"/>
          <p:nvPr/>
        </p:nvSpPr>
        <p:spPr>
          <a:xfrm>
            <a:off x="752731" y="1368990"/>
            <a:ext cx="10257205" cy="5262979"/>
          </a:xfrm>
          <a:prstGeom prst="rect">
            <a:avLst/>
          </a:prstGeom>
          <a:noFill/>
        </p:spPr>
        <p:txBody>
          <a:bodyPr wrap="square" rtlCol="0">
            <a:spAutoFit/>
          </a:bodyPr>
          <a:lstStyle/>
          <a:p>
            <a:pPr marL="179388" indent="-179388"/>
            <a:r>
              <a:rPr lang="de-DE" dirty="0"/>
              <a:t>env: </a:t>
            </a:r>
            <a:br>
              <a:rPr lang="de-DE" dirty="0"/>
            </a:br>
            <a:r>
              <a:rPr lang="de-DE" dirty="0"/>
              <a:t>MPLABX-v6.05</a:t>
            </a:r>
            <a:br>
              <a:rPr lang="de-DE" dirty="0"/>
            </a:br>
            <a:r>
              <a:rPr lang="de-DE" dirty="0"/>
              <a:t>MCC-plugin-v5.2.2</a:t>
            </a:r>
            <a:br>
              <a:rPr lang="de-DE" dirty="0"/>
            </a:br>
            <a:r>
              <a:rPr lang="de-DE" dirty="0"/>
              <a:t>XC32-v4.21</a:t>
            </a:r>
            <a:br>
              <a:rPr lang="de-DE" dirty="0"/>
            </a:br>
            <a:r>
              <a:rPr lang="de-DE" dirty="0"/>
              <a:t>SAM9X6_DFP-v1.8.201 or</a:t>
            </a:r>
            <a:br>
              <a:rPr lang="de-DE" dirty="0"/>
            </a:br>
            <a:r>
              <a:rPr lang="de-DE" dirty="0"/>
              <a:t>  SAMA7G5_DFP-v1.1.175</a:t>
            </a:r>
          </a:p>
          <a:p>
            <a:pPr marL="179388" indent="-179388"/>
            <a:endParaRPr lang="de-DE" dirty="0"/>
          </a:p>
          <a:p>
            <a:pPr marL="179388" indent="-179388"/>
            <a:r>
              <a:rPr lang="de-DE" dirty="0"/>
              <a:t>MPLABX-options:</a:t>
            </a:r>
            <a:br>
              <a:rPr lang="de-DE" dirty="0"/>
            </a:br>
            <a:r>
              <a:rPr lang="de-DE" dirty="0"/>
              <a:t>make sure to set H3path</a:t>
            </a:r>
            <a:br>
              <a:rPr lang="de-DE" dirty="0"/>
            </a:br>
            <a:r>
              <a:rPr lang="de-DE" dirty="0"/>
              <a:t>AND enable 'always ask...'</a:t>
            </a:r>
          </a:p>
          <a:p>
            <a:pPr marL="179388" indent="-179388"/>
            <a:endParaRPr lang="de-DE" dirty="0"/>
          </a:p>
          <a:p>
            <a:pPr marL="179388" indent="-179388"/>
            <a:r>
              <a:rPr lang="de-DE" dirty="0"/>
              <a:t>H3:</a:t>
            </a:r>
            <a:br>
              <a:rPr lang="de-DE" dirty="0"/>
            </a:br>
            <a:r>
              <a:rPr lang="de-DE" dirty="0"/>
              <a:t>prepare/manage H3-repos</a:t>
            </a:r>
            <a:br>
              <a:rPr lang="de-DE" dirty="0"/>
            </a:br>
            <a:r>
              <a:rPr lang="de-DE" dirty="0"/>
              <a:t>in either MCC-CM or H3-CM or commandline gitbash ...</a:t>
            </a:r>
          </a:p>
        </p:txBody>
      </p:sp>
      <p:pic>
        <p:nvPicPr>
          <p:cNvPr id="6" name="Picture 5">
            <a:extLst>
              <a:ext uri="{FF2B5EF4-FFF2-40B4-BE49-F238E27FC236}">
                <a16:creationId xmlns:a16="http://schemas.microsoft.com/office/drawing/2014/main" id="{7D2EB137-1E44-AF6B-479C-7976D709F24D}"/>
              </a:ext>
            </a:extLst>
          </p:cNvPr>
          <p:cNvPicPr>
            <a:picLocks noChangeAspect="1"/>
          </p:cNvPicPr>
          <p:nvPr/>
        </p:nvPicPr>
        <p:blipFill>
          <a:blip r:embed="rId4"/>
          <a:stretch>
            <a:fillRect/>
          </a:stretch>
        </p:blipFill>
        <p:spPr>
          <a:xfrm>
            <a:off x="4437095" y="1489880"/>
            <a:ext cx="6998999" cy="4669182"/>
          </a:xfrm>
          <a:prstGeom prst="rect">
            <a:avLst/>
          </a:prstGeom>
          <a:ln>
            <a:solidFill>
              <a:schemeClr val="tx1"/>
            </a:solidFill>
          </a:ln>
        </p:spPr>
      </p:pic>
      <p:sp>
        <p:nvSpPr>
          <p:cNvPr id="8" name="TextBox 7">
            <a:extLst>
              <a:ext uri="{FF2B5EF4-FFF2-40B4-BE49-F238E27FC236}">
                <a16:creationId xmlns:a16="http://schemas.microsoft.com/office/drawing/2014/main" id="{6ECE457C-AC81-7D6E-57F2-3F9E714358E6}"/>
              </a:ext>
            </a:extLst>
          </p:cNvPr>
          <p:cNvSpPr txBox="1"/>
          <p:nvPr/>
        </p:nvSpPr>
        <p:spPr>
          <a:xfrm>
            <a:off x="307685" y="1715831"/>
            <a:ext cx="445046" cy="461665"/>
          </a:xfrm>
          <a:prstGeom prst="rect">
            <a:avLst/>
          </a:prstGeom>
          <a:noFill/>
        </p:spPr>
        <p:txBody>
          <a:bodyPr wrap="square" rtlCol="0">
            <a:spAutoFit/>
          </a:bodyPr>
          <a:lstStyle/>
          <a:p>
            <a:pPr algn="ctr"/>
            <a:r>
              <a:rPr lang="de-DE" b="1" dirty="0">
                <a:solidFill>
                  <a:srgbClr val="FF0000"/>
                </a:solidFill>
              </a:rPr>
              <a:t>0</a:t>
            </a:r>
          </a:p>
        </p:txBody>
      </p:sp>
    </p:spTree>
    <p:extLst>
      <p:ext uri="{BB962C8B-B14F-4D97-AF65-F5344CB8AC3E}">
        <p14:creationId xmlns:p14="http://schemas.microsoft.com/office/powerpoint/2010/main" val="2323636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360363" indent="-342900">
              <a:spcBef>
                <a:spcPts val="1200"/>
              </a:spcBef>
              <a:buFont typeface="Arial" panose="020B0604020202020204" pitchFamily="34" charset="0"/>
              <a:buChar char="•"/>
              <a:tabLst>
                <a:tab pos="3135313" algn="l"/>
              </a:tabLst>
            </a:pPr>
            <a:r>
              <a:rPr lang="de-DE" b="0" dirty="0"/>
              <a:t>sam-ba docu is in </a:t>
            </a:r>
            <a:br>
              <a:rPr lang="de-DE" b="0" dirty="0"/>
            </a:br>
            <a:r>
              <a:rPr lang="de-DE" b="0" dirty="0"/>
              <a:t>&lt;sam-ba_inst&gt;\doc\index.html</a:t>
            </a:r>
          </a:p>
          <a:p>
            <a:pPr marL="360363" indent="-342900">
              <a:spcBef>
                <a:spcPts val="1200"/>
              </a:spcBef>
              <a:buFont typeface="Arial" panose="020B0604020202020204" pitchFamily="34" charset="0"/>
              <a:buChar char="•"/>
              <a:tabLst>
                <a:tab pos="3135313" algn="l"/>
              </a:tabLst>
            </a:pPr>
            <a:r>
              <a:rPr lang="de-DE" b="0" dirty="0"/>
              <a:t>sam-ba docu uses hyperlinks </a:t>
            </a:r>
            <a:br>
              <a:rPr lang="de-DE" b="0" dirty="0"/>
            </a:br>
            <a:r>
              <a:rPr lang="de-DE" b="0" dirty="0"/>
              <a:t>to jump to specific option</a:t>
            </a:r>
            <a:br>
              <a:rPr lang="de-DE" b="0" dirty="0"/>
            </a:br>
            <a:r>
              <a:rPr lang="de-DE" b="0" dirty="0"/>
              <a:t>-&gt;very helpful</a:t>
            </a:r>
          </a:p>
        </p:txBody>
      </p:sp>
      <p:pic>
        <p:nvPicPr>
          <p:cNvPr id="5" name="Picture 4">
            <a:extLst>
              <a:ext uri="{FF2B5EF4-FFF2-40B4-BE49-F238E27FC236}">
                <a16:creationId xmlns:a16="http://schemas.microsoft.com/office/drawing/2014/main" id="{BFEEF670-C783-AF22-EBE8-93493C9B3D09}"/>
              </a:ext>
            </a:extLst>
          </p:cNvPr>
          <p:cNvPicPr>
            <a:picLocks noChangeAspect="1"/>
          </p:cNvPicPr>
          <p:nvPr/>
        </p:nvPicPr>
        <p:blipFill>
          <a:blip r:embed="rId3"/>
          <a:stretch>
            <a:fillRect/>
          </a:stretch>
        </p:blipFill>
        <p:spPr>
          <a:xfrm>
            <a:off x="4218436" y="603693"/>
            <a:ext cx="7059163" cy="5886007"/>
          </a:xfrm>
          <a:prstGeom prst="rect">
            <a:avLst/>
          </a:prstGeom>
          <a:ln>
            <a:solidFill>
              <a:schemeClr val="tx1"/>
            </a:solidFill>
          </a:ln>
        </p:spPr>
      </p:pic>
      <p:sp>
        <p:nvSpPr>
          <p:cNvPr id="3" name="TextBox 2">
            <a:extLst>
              <a:ext uri="{FF2B5EF4-FFF2-40B4-BE49-F238E27FC236}">
                <a16:creationId xmlns:a16="http://schemas.microsoft.com/office/drawing/2014/main" id="{C633FB0B-57E9-15F0-E604-A1760C81BA61}"/>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68624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config </a:t>
            </a:r>
            <a:r>
              <a:rPr lang="en-US" dirty="0" err="1"/>
              <a:t>SDcard</a:t>
            </a:r>
            <a:r>
              <a:rPr lang="en-US" dirty="0"/>
              <a:t> vs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grpSp>
        <p:nvGrpSpPr>
          <p:cNvPr id="9" name="Group 8">
            <a:extLst>
              <a:ext uri="{FF2B5EF4-FFF2-40B4-BE49-F238E27FC236}">
                <a16:creationId xmlns:a16="http://schemas.microsoft.com/office/drawing/2014/main" id="{5FC63F65-F2AC-0864-EF14-7A04E7138363}"/>
              </a:ext>
            </a:extLst>
          </p:cNvPr>
          <p:cNvGrpSpPr/>
          <p:nvPr/>
        </p:nvGrpSpPr>
        <p:grpSpPr>
          <a:xfrm>
            <a:off x="1809467" y="967432"/>
            <a:ext cx="9073420" cy="5698657"/>
            <a:chOff x="2980035" y="828928"/>
            <a:chExt cx="9073420" cy="5698657"/>
          </a:xfrm>
        </p:grpSpPr>
        <p:pic>
          <p:nvPicPr>
            <p:cNvPr id="6" name="Picture 5" descr="A picture containing timeline&#10;&#10;Description automatically generated">
              <a:extLst>
                <a:ext uri="{FF2B5EF4-FFF2-40B4-BE49-F238E27FC236}">
                  <a16:creationId xmlns:a16="http://schemas.microsoft.com/office/drawing/2014/main" id="{CBEF5178-9F14-F83E-96B0-371CA97B099A}"/>
                </a:ext>
              </a:extLst>
            </p:cNvPr>
            <p:cNvPicPr>
              <a:picLocks noChangeAspect="1"/>
            </p:cNvPicPr>
            <p:nvPr/>
          </p:nvPicPr>
          <p:blipFill>
            <a:blip r:embed="rId3"/>
            <a:stretch>
              <a:fillRect/>
            </a:stretch>
          </p:blipFill>
          <p:spPr>
            <a:xfrm>
              <a:off x="2980035" y="828928"/>
              <a:ext cx="9073420" cy="5698657"/>
            </a:xfrm>
            <a:prstGeom prst="rect">
              <a:avLst/>
            </a:prstGeom>
            <a:ln>
              <a:solidFill>
                <a:schemeClr val="tx1"/>
              </a:solidFill>
            </a:ln>
          </p:spPr>
        </p:pic>
        <p:sp>
          <p:nvSpPr>
            <p:cNvPr id="7" name="TextBox 6">
              <a:extLst>
                <a:ext uri="{FF2B5EF4-FFF2-40B4-BE49-F238E27FC236}">
                  <a16:creationId xmlns:a16="http://schemas.microsoft.com/office/drawing/2014/main" id="{D23822A5-E043-A37C-2374-05C1ACCA205E}"/>
                </a:ext>
              </a:extLst>
            </p:cNvPr>
            <p:cNvSpPr txBox="1"/>
            <p:nvPr/>
          </p:nvSpPr>
          <p:spPr>
            <a:xfrm>
              <a:off x="3291828" y="2473167"/>
              <a:ext cx="1575868" cy="584775"/>
            </a:xfrm>
            <a:prstGeom prst="rect">
              <a:avLst/>
            </a:prstGeom>
            <a:noFill/>
            <a:ln>
              <a:solidFill>
                <a:schemeClr val="tx1"/>
              </a:solidFill>
            </a:ln>
          </p:spPr>
          <p:txBody>
            <a:bodyPr wrap="square" rtlCol="0">
              <a:spAutoFit/>
            </a:bodyPr>
            <a:lstStyle/>
            <a:p>
              <a:r>
                <a:rPr lang="de-DE" sz="3200" dirty="0"/>
                <a:t>SDCard</a:t>
              </a:r>
            </a:p>
          </p:txBody>
        </p:sp>
        <p:sp>
          <p:nvSpPr>
            <p:cNvPr id="8" name="TextBox 7">
              <a:extLst>
                <a:ext uri="{FF2B5EF4-FFF2-40B4-BE49-F238E27FC236}">
                  <a16:creationId xmlns:a16="http://schemas.microsoft.com/office/drawing/2014/main" id="{895C0463-493F-8401-22E0-3CFF97BE563B}"/>
                </a:ext>
              </a:extLst>
            </p:cNvPr>
            <p:cNvSpPr txBox="1"/>
            <p:nvPr/>
          </p:nvSpPr>
          <p:spPr>
            <a:xfrm>
              <a:off x="10658532" y="1888392"/>
              <a:ext cx="1157451" cy="584775"/>
            </a:xfrm>
            <a:prstGeom prst="rect">
              <a:avLst/>
            </a:prstGeom>
            <a:noFill/>
            <a:ln>
              <a:solidFill>
                <a:schemeClr val="tx1"/>
              </a:solidFill>
            </a:ln>
          </p:spPr>
          <p:txBody>
            <a:bodyPr wrap="square" rtlCol="0">
              <a:spAutoFit/>
            </a:bodyPr>
            <a:lstStyle/>
            <a:p>
              <a:r>
                <a:rPr lang="de-DE" sz="3200" dirty="0"/>
                <a:t>QSPI</a:t>
              </a:r>
            </a:p>
          </p:txBody>
        </p:sp>
      </p:grpSp>
      <p:sp>
        <p:nvSpPr>
          <p:cNvPr id="3" name="TextBox 2">
            <a:extLst>
              <a:ext uri="{FF2B5EF4-FFF2-40B4-BE49-F238E27FC236}">
                <a16:creationId xmlns:a16="http://schemas.microsoft.com/office/drawing/2014/main" id="{3485CB6C-A8B3-E649-2277-95DBFB9E8525}"/>
              </a:ext>
            </a:extLst>
          </p:cNvPr>
          <p:cNvSpPr txBox="1"/>
          <p:nvPr/>
        </p:nvSpPr>
        <p:spPr>
          <a:xfrm>
            <a:off x="10688753" y="3669834"/>
            <a:ext cx="1299991" cy="1077218"/>
          </a:xfrm>
          <a:prstGeom prst="rect">
            <a:avLst/>
          </a:prstGeom>
          <a:solidFill>
            <a:schemeClr val="bg1"/>
          </a:solidFill>
        </p:spPr>
        <p:txBody>
          <a:bodyPr wrap="square" rtlCol="0">
            <a:spAutoFit/>
          </a:bodyPr>
          <a:lstStyle/>
          <a:p>
            <a:r>
              <a:rPr lang="de-DE" sz="1600" dirty="0"/>
              <a:t>get size of harmony.bin from XC32-compile</a:t>
            </a:r>
          </a:p>
        </p:txBody>
      </p:sp>
      <p:cxnSp>
        <p:nvCxnSpPr>
          <p:cNvPr id="5" name="Straight Arrow Connector 4">
            <a:extLst>
              <a:ext uri="{FF2B5EF4-FFF2-40B4-BE49-F238E27FC236}">
                <a16:creationId xmlns:a16="http://schemas.microsoft.com/office/drawing/2014/main" id="{567758C5-AF4D-9ADB-D983-84A5FF1D487E}"/>
              </a:ext>
            </a:extLst>
          </p:cNvPr>
          <p:cNvCxnSpPr>
            <a:cxnSpLocks/>
          </p:cNvCxnSpPr>
          <p:nvPr/>
        </p:nvCxnSpPr>
        <p:spPr>
          <a:xfrm flipH="1">
            <a:off x="10179586" y="4065224"/>
            <a:ext cx="465829" cy="87033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75419E7-59C3-1A48-248E-63E18F0A18EB}"/>
              </a:ext>
            </a:extLst>
          </p:cNvPr>
          <p:cNvGrpSpPr/>
          <p:nvPr/>
        </p:nvGrpSpPr>
        <p:grpSpPr>
          <a:xfrm>
            <a:off x="147128" y="2843912"/>
            <a:ext cx="8191329" cy="923330"/>
            <a:chOff x="147128" y="2843912"/>
            <a:chExt cx="8191329" cy="923330"/>
          </a:xfrm>
        </p:grpSpPr>
        <p:cxnSp>
          <p:nvCxnSpPr>
            <p:cNvPr id="10" name="Straight Arrow Connector 9">
              <a:extLst>
                <a:ext uri="{FF2B5EF4-FFF2-40B4-BE49-F238E27FC236}">
                  <a16:creationId xmlns:a16="http://schemas.microsoft.com/office/drawing/2014/main" id="{A7532759-FEB6-D956-4B5F-A8DF7AA8DBC5}"/>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9E19870-28D4-55DB-F826-ECF4D8A0DEC6}"/>
                </a:ext>
              </a:extLst>
            </p:cNvPr>
            <p:cNvSpPr txBox="1"/>
            <p:nvPr/>
          </p:nvSpPr>
          <p:spPr>
            <a:xfrm>
              <a:off x="147128" y="2843912"/>
              <a:ext cx="1625793" cy="923330"/>
            </a:xfrm>
            <a:prstGeom prst="rect">
              <a:avLst/>
            </a:prstGeom>
            <a:solidFill>
              <a:schemeClr val="bg1"/>
            </a:solidFill>
          </p:spPr>
          <p:txBody>
            <a:bodyPr wrap="square" rtlCol="0">
              <a:spAutoFit/>
            </a:bodyPr>
            <a:lstStyle/>
            <a:p>
              <a:r>
                <a:rPr lang="de-DE" sz="1800" dirty="0"/>
                <a:t>NVM-type obviously </a:t>
              </a:r>
              <a:r>
                <a:rPr lang="de-DE" sz="1800" b="1" i="1" dirty="0"/>
                <a:t>different</a:t>
              </a:r>
            </a:p>
          </p:txBody>
        </p:sp>
      </p:grpSp>
      <p:grpSp>
        <p:nvGrpSpPr>
          <p:cNvPr id="15" name="Group 14">
            <a:extLst>
              <a:ext uri="{FF2B5EF4-FFF2-40B4-BE49-F238E27FC236}">
                <a16:creationId xmlns:a16="http://schemas.microsoft.com/office/drawing/2014/main" id="{8076A016-3659-5FBC-E193-E7A3A1A4C306}"/>
              </a:ext>
            </a:extLst>
          </p:cNvPr>
          <p:cNvGrpSpPr/>
          <p:nvPr/>
        </p:nvGrpSpPr>
        <p:grpSpPr>
          <a:xfrm>
            <a:off x="127047" y="4144859"/>
            <a:ext cx="7961038" cy="587448"/>
            <a:chOff x="377419" y="2904058"/>
            <a:chExt cx="7961038" cy="587448"/>
          </a:xfrm>
        </p:grpSpPr>
        <p:cxnSp>
          <p:nvCxnSpPr>
            <p:cNvPr id="16" name="Straight Arrow Connector 15">
              <a:extLst>
                <a:ext uri="{FF2B5EF4-FFF2-40B4-BE49-F238E27FC236}">
                  <a16:creationId xmlns:a16="http://schemas.microsoft.com/office/drawing/2014/main" id="{ABF5A499-690E-161D-E0FB-7B021EE88F50}"/>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D03FAA8-75B9-3CA6-E8F6-60FA1E8DD441}"/>
                </a:ext>
              </a:extLst>
            </p:cNvPr>
            <p:cNvSpPr txBox="1"/>
            <p:nvPr/>
          </p:nvSpPr>
          <p:spPr>
            <a:xfrm>
              <a:off x="377419" y="3122174"/>
              <a:ext cx="1617709" cy="369332"/>
            </a:xfrm>
            <a:prstGeom prst="rect">
              <a:avLst/>
            </a:prstGeom>
            <a:solidFill>
              <a:schemeClr val="bg1"/>
            </a:solidFill>
          </p:spPr>
          <p:txBody>
            <a:bodyPr wrap="square" rtlCol="0">
              <a:spAutoFit/>
            </a:bodyPr>
            <a:lstStyle/>
            <a:p>
              <a:r>
                <a:rPr lang="de-DE" sz="1800" dirty="0"/>
                <a:t>nxtSW is </a:t>
              </a:r>
              <a:r>
                <a:rPr lang="de-DE" sz="1800" b="1" i="1" dirty="0"/>
                <a:t>same</a:t>
              </a:r>
            </a:p>
          </p:txBody>
        </p:sp>
      </p:grpSp>
      <p:cxnSp>
        <p:nvCxnSpPr>
          <p:cNvPr id="19" name="Straight Arrow Connector 18">
            <a:extLst>
              <a:ext uri="{FF2B5EF4-FFF2-40B4-BE49-F238E27FC236}">
                <a16:creationId xmlns:a16="http://schemas.microsoft.com/office/drawing/2014/main" id="{220230A0-1A19-842A-CB65-097CE161267C}"/>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C1083393-EB04-AEC2-84EA-61062C620343}"/>
              </a:ext>
            </a:extLst>
          </p:cNvPr>
          <p:cNvGrpSpPr/>
          <p:nvPr/>
        </p:nvGrpSpPr>
        <p:grpSpPr>
          <a:xfrm>
            <a:off x="31167" y="4982890"/>
            <a:ext cx="8437919" cy="1477328"/>
            <a:chOff x="-441737" y="2736920"/>
            <a:chExt cx="8437919" cy="1477328"/>
          </a:xfrm>
        </p:grpSpPr>
        <p:cxnSp>
          <p:nvCxnSpPr>
            <p:cNvPr id="22" name="Straight Arrow Connector 21">
              <a:extLst>
                <a:ext uri="{FF2B5EF4-FFF2-40B4-BE49-F238E27FC236}">
                  <a16:creationId xmlns:a16="http://schemas.microsoft.com/office/drawing/2014/main" id="{FFE2AD7E-0114-7661-203A-5D8F3B941BC9}"/>
                </a:ext>
              </a:extLst>
            </p:cNvPr>
            <p:cNvCxnSpPr>
              <a:cxnSpLocks/>
            </p:cNvCxnSpPr>
            <p:nvPr/>
          </p:nvCxnSpPr>
          <p:spPr>
            <a:xfrm>
              <a:off x="6374210" y="3082135"/>
              <a:ext cx="1621972" cy="0"/>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61F63F9-B23D-47F5-FAA2-05F07DD15FE8}"/>
                </a:ext>
              </a:extLst>
            </p:cNvPr>
            <p:cNvSpPr txBox="1"/>
            <p:nvPr/>
          </p:nvSpPr>
          <p:spPr>
            <a:xfrm>
              <a:off x="-441737" y="2736920"/>
              <a:ext cx="1809467" cy="1477328"/>
            </a:xfrm>
            <a:prstGeom prst="rect">
              <a:avLst/>
            </a:prstGeom>
            <a:noFill/>
          </p:spPr>
          <p:txBody>
            <a:bodyPr wrap="square" rtlCol="0">
              <a:spAutoFit/>
            </a:bodyPr>
            <a:lstStyle/>
            <a:p>
              <a:r>
                <a:rPr lang="de-DE" sz="1800" dirty="0"/>
                <a:t>QSPI has no filesystem, so must provide addr instead of h3app-name </a:t>
              </a:r>
            </a:p>
          </p:txBody>
        </p:sp>
      </p:grpSp>
      <p:grpSp>
        <p:nvGrpSpPr>
          <p:cNvPr id="26" name="Group 25">
            <a:extLst>
              <a:ext uri="{FF2B5EF4-FFF2-40B4-BE49-F238E27FC236}">
                <a16:creationId xmlns:a16="http://schemas.microsoft.com/office/drawing/2014/main" id="{D0B5FDB7-6574-C080-D0F6-00FE92807E89}"/>
              </a:ext>
            </a:extLst>
          </p:cNvPr>
          <p:cNvGrpSpPr/>
          <p:nvPr/>
        </p:nvGrpSpPr>
        <p:grpSpPr>
          <a:xfrm>
            <a:off x="126067" y="1328931"/>
            <a:ext cx="8593390" cy="923330"/>
            <a:chOff x="147128" y="2843912"/>
            <a:chExt cx="8593390" cy="923330"/>
          </a:xfrm>
        </p:grpSpPr>
        <p:cxnSp>
          <p:nvCxnSpPr>
            <p:cNvPr id="27" name="Straight Arrow Connector 26">
              <a:extLst>
                <a:ext uri="{FF2B5EF4-FFF2-40B4-BE49-F238E27FC236}">
                  <a16:creationId xmlns:a16="http://schemas.microsoft.com/office/drawing/2014/main" id="{2A249D4D-6329-E6BE-F641-4EBB0B80A2CC}"/>
                </a:ext>
              </a:extLst>
            </p:cNvPr>
            <p:cNvCxnSpPr>
              <a:cxnSpLocks/>
            </p:cNvCxnSpPr>
            <p:nvPr/>
          </p:nvCxnSpPr>
          <p:spPr>
            <a:xfrm>
              <a:off x="5559274" y="3353602"/>
              <a:ext cx="3181244" cy="413640"/>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BB8BEFC-653A-A44F-C95C-90DF2B9B67BC}"/>
                </a:ext>
              </a:extLst>
            </p:cNvPr>
            <p:cNvSpPr txBox="1"/>
            <p:nvPr/>
          </p:nvSpPr>
          <p:spPr>
            <a:xfrm>
              <a:off x="147128" y="2843912"/>
              <a:ext cx="1625793" cy="923330"/>
            </a:xfrm>
            <a:prstGeom prst="rect">
              <a:avLst/>
            </a:prstGeom>
            <a:solidFill>
              <a:schemeClr val="bg1"/>
            </a:solidFill>
          </p:spPr>
          <p:txBody>
            <a:bodyPr wrap="square" rtlCol="0">
              <a:spAutoFit/>
            </a:bodyPr>
            <a:lstStyle/>
            <a:p>
              <a:r>
                <a:rPr lang="de-DE" sz="1800" dirty="0"/>
                <a:t>primary operation </a:t>
              </a:r>
              <a:r>
                <a:rPr lang="de-DE" sz="1800" b="1" i="1" dirty="0"/>
                <a:t>same</a:t>
              </a:r>
            </a:p>
          </p:txBody>
        </p:sp>
      </p:grpSp>
      <p:sp>
        <p:nvSpPr>
          <p:cNvPr id="30" name="TextBox 29">
            <a:extLst>
              <a:ext uri="{FF2B5EF4-FFF2-40B4-BE49-F238E27FC236}">
                <a16:creationId xmlns:a16="http://schemas.microsoft.com/office/drawing/2014/main" id="{6B3431F1-D805-796B-6A27-89244543FFEB}"/>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85491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SDCard</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758952" lvl="1" indent="-457200">
              <a:buFont typeface="+mj-lt"/>
              <a:buAutoNum type="alphaLcPeriod"/>
            </a:pPr>
            <a:r>
              <a:rPr lang="en-US" b="0" dirty="0">
                <a:solidFill>
                  <a:schemeClr val="tx1"/>
                </a:solidFill>
              </a:rPr>
              <a:t>in at91.X project </a:t>
            </a:r>
          </a:p>
          <a:p>
            <a:pPr marL="110871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sd</a:t>
            </a:r>
            <a:r>
              <a:rPr lang="en-US" sz="2000" dirty="0">
                <a:solidFill>
                  <a:schemeClr val="tx1"/>
                </a:solidFill>
              </a:rPr>
              <a:t>_</a:t>
            </a:r>
            <a:r>
              <a:rPr lang="en-US" sz="2000" b="1" dirty="0">
                <a:solidFill>
                  <a:srgbClr val="0070C0"/>
                </a:solidFill>
              </a:rPr>
              <a:t>harmony</a:t>
            </a:r>
            <a:r>
              <a:rPr lang="en-US" sz="2000" dirty="0">
                <a:solidFill>
                  <a:schemeClr val="tx1"/>
                </a:solidFill>
              </a:rPr>
              <a:t>_defconfig) </a:t>
            </a:r>
            <a:endParaRPr lang="en-US" sz="2000" b="0" dirty="0">
              <a:solidFill>
                <a:schemeClr val="tx1"/>
              </a:solidFill>
            </a:endParaRPr>
          </a:p>
          <a:p>
            <a:pPr marL="1108710" lvl="2" indent="-514350">
              <a:buFont typeface="+mj-lt"/>
              <a:buAutoNum type="romanLcPeriod"/>
            </a:pPr>
            <a:r>
              <a:rPr lang="en-US" sz="2000" dirty="0">
                <a:solidFill>
                  <a:schemeClr val="tx1"/>
                </a:solidFill>
              </a:rPr>
              <a:t>specify H3application-name - eg: </a:t>
            </a:r>
            <a:r>
              <a:rPr lang="en-US" sz="2000" b="1" dirty="0" err="1">
                <a:solidFill>
                  <a:srgbClr val="00B050"/>
                </a:solidFill>
              </a:rPr>
              <a:t>harmony.bin</a:t>
            </a:r>
            <a:r>
              <a:rPr lang="en-US" sz="2000" dirty="0">
                <a:solidFill>
                  <a:schemeClr val="tx1"/>
                </a:solidFill>
              </a:rPr>
              <a:t> (!! must match post-processing!!)</a:t>
            </a:r>
          </a:p>
          <a:p>
            <a:pPr marL="1108710" lvl="2" indent="-514350">
              <a:buFont typeface="+mj-lt"/>
              <a:buAutoNum type="romanLcPeriod"/>
            </a:pPr>
            <a:r>
              <a:rPr lang="en-US" sz="2000" b="0" dirty="0">
                <a:solidFill>
                  <a:schemeClr val="tx1"/>
                </a:solidFill>
              </a:rPr>
              <a:t>build -&gt; from '</a:t>
            </a:r>
            <a:r>
              <a:rPr lang="en-US" sz="2000" dirty="0">
                <a:solidFill>
                  <a:schemeClr val="tx1"/>
                </a:solidFill>
              </a:rPr>
              <a:t>at91. X\build\binaries\' use </a:t>
            </a:r>
            <a:r>
              <a:rPr lang="en-US" sz="2000" b="1" dirty="0" err="1">
                <a:solidFill>
                  <a:srgbClr val="00B050"/>
                </a:solidFill>
              </a:rPr>
              <a:t>boot.bin</a:t>
            </a:r>
            <a:r>
              <a:rPr lang="en-US" sz="2000" b="0" dirty="0">
                <a:solidFill>
                  <a:schemeClr val="tx1"/>
                </a:solidFill>
              </a:rPr>
              <a:t> </a:t>
            </a:r>
            <a:r>
              <a:rPr lang="en-US" sz="2000" dirty="0">
                <a:solidFill>
                  <a:schemeClr val="tx1"/>
                </a:solidFill>
              </a:rPr>
              <a:t>(!fixed name in </a:t>
            </a:r>
            <a:r>
              <a:rPr lang="en-US" sz="2000" dirty="0" err="1">
                <a:solidFill>
                  <a:schemeClr val="tx1"/>
                </a:solidFill>
              </a:rPr>
              <a:t>RomCode</a:t>
            </a:r>
            <a:r>
              <a:rPr lang="en-US" sz="2000" dirty="0">
                <a:solidFill>
                  <a:schemeClr val="tx1"/>
                </a:solidFill>
              </a:rPr>
              <a:t>!)</a:t>
            </a:r>
            <a:endParaRPr lang="en-US" sz="2000" b="0" dirty="0">
              <a:solidFill>
                <a:schemeClr val="tx1"/>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add post-processing to create </a:t>
            </a:r>
            <a:r>
              <a:rPr lang="en-US" sz="2000" b="1" dirty="0" err="1">
                <a:solidFill>
                  <a:srgbClr val="00B050"/>
                </a:solidFill>
              </a:rPr>
              <a:t>harmony.bin</a:t>
            </a:r>
            <a:r>
              <a:rPr lang="en-US" sz="2000" dirty="0">
                <a:solidFill>
                  <a:schemeClr val="tx1"/>
                </a:solidFill>
              </a:rPr>
              <a:t> (!! must match at91-config !!)</a:t>
            </a:r>
            <a:endParaRPr lang="en-US" sz="2000" b="0" dirty="0">
              <a:solidFill>
                <a:schemeClr val="tx1"/>
              </a:solidFill>
            </a:endParaRPr>
          </a:p>
          <a:p>
            <a:pPr marL="457200" indent="-457200">
              <a:buFont typeface="+mj-lt"/>
              <a:buAutoNum type="arabicPeriod"/>
            </a:pPr>
            <a:r>
              <a:rPr lang="en-US" b="0" dirty="0">
                <a:solidFill>
                  <a:schemeClr val="tx1"/>
                </a:solidFill>
              </a:rPr>
              <a:t>prepare SDCard</a:t>
            </a:r>
          </a:p>
          <a:p>
            <a:pPr marL="758952" lvl="1" indent="-457200">
              <a:buFont typeface="+mj-lt"/>
              <a:buAutoNum type="alphaLcPeriod"/>
            </a:pPr>
            <a:r>
              <a:rPr lang="en-US" b="0" dirty="0">
                <a:solidFill>
                  <a:schemeClr val="tx1"/>
                </a:solidFill>
              </a:rPr>
              <a:t>manually copy </a:t>
            </a:r>
            <a:r>
              <a:rPr lang="en-US" b="1" dirty="0" err="1">
                <a:solidFill>
                  <a:srgbClr val="00B050"/>
                </a:solidFill>
              </a:rPr>
              <a:t>boot.bin</a:t>
            </a:r>
            <a:r>
              <a:rPr lang="en-US" b="0" dirty="0">
                <a:solidFill>
                  <a:schemeClr val="tx1"/>
                </a:solidFill>
              </a:rPr>
              <a:t> (-&gt;1.a.iii) and </a:t>
            </a:r>
            <a:r>
              <a:rPr lang="en-US" b="1" dirty="0" err="1">
                <a:solidFill>
                  <a:srgbClr val="00B050"/>
                </a:solidFill>
              </a:rPr>
              <a:t>harmony.bin</a:t>
            </a:r>
            <a:r>
              <a:rPr lang="en-US" dirty="0">
                <a:solidFill>
                  <a:schemeClr val="tx1"/>
                </a:solidFill>
              </a:rPr>
              <a:t> (-&gt;1.b.ii)</a:t>
            </a:r>
            <a:endParaRPr lang="en-US" b="0" dirty="0">
              <a:solidFill>
                <a:schemeClr val="tx1"/>
              </a:solidFill>
            </a:endParaRPr>
          </a:p>
          <a:p>
            <a:pPr marL="758952" lvl="1" indent="-457200">
              <a:buFont typeface="+mj-lt"/>
              <a:buAutoNum type="alphaLcPeriod"/>
            </a:pPr>
            <a:r>
              <a:rPr lang="en-US" dirty="0">
                <a:solidFill>
                  <a:schemeClr val="tx1"/>
                </a:solidFill>
              </a:rPr>
              <a:t>or use </a:t>
            </a:r>
            <a:r>
              <a:rPr lang="en-US" dirty="0" err="1">
                <a:solidFill>
                  <a:schemeClr val="tx1"/>
                </a:solidFill>
              </a:rPr>
              <a:t>sam-ba</a:t>
            </a:r>
            <a:r>
              <a:rPr lang="en-US" dirty="0">
                <a:solidFill>
                  <a:schemeClr val="tx1"/>
                </a:solidFill>
              </a:rPr>
              <a:t> to copy both files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b="0" dirty="0">
                <a:solidFill>
                  <a:schemeClr val="tx1"/>
                </a:solidFill>
              </a:rPr>
              <a:t>don't yet plug SDCard into system -&gt; enable power (</a:t>
            </a:r>
            <a:r>
              <a:rPr lang="en-US" b="0" dirty="0" err="1">
                <a:solidFill>
                  <a:schemeClr val="tx1"/>
                </a:solidFill>
              </a:rPr>
              <a:t>nSTART</a:t>
            </a:r>
            <a:r>
              <a:rPr lang="en-US" b="0" dirty="0">
                <a:solidFill>
                  <a:schemeClr val="tx1"/>
                </a:solidFill>
              </a:rPr>
              <a:t> button) -&gt; open console + </a:t>
            </a:r>
            <a:r>
              <a:rPr lang="en-US" b="0" dirty="0" err="1">
                <a:solidFill>
                  <a:schemeClr val="tx1"/>
                </a:solidFill>
              </a:rPr>
              <a:t>HWreset</a:t>
            </a:r>
            <a:r>
              <a:rPr lang="en-US" b="0" dirty="0">
                <a:solidFill>
                  <a:schemeClr val="tx1"/>
                </a:solidFill>
              </a:rPr>
              <a:t> -&gt; make sure you see '</a:t>
            </a:r>
            <a:r>
              <a:rPr lang="en-US" b="0" dirty="0" err="1">
                <a:solidFill>
                  <a:schemeClr val="tx1"/>
                </a:solidFill>
              </a:rPr>
              <a:t>RomBOOT</a:t>
            </a:r>
            <a:r>
              <a:rPr lang="en-US" b="0" dirty="0">
                <a:solidFill>
                  <a:schemeClr val="tx1"/>
                </a:solidFill>
              </a:rPr>
              <a:t>' msg (no need to continue if no </a:t>
            </a:r>
            <a:r>
              <a:rPr lang="en-US" b="0" dirty="0" err="1">
                <a:solidFill>
                  <a:schemeClr val="tx1"/>
                </a:solidFill>
              </a:rPr>
              <a:t>RomBOOT</a:t>
            </a:r>
            <a:r>
              <a:rPr lang="en-US" b="0" dirty="0">
                <a:solidFill>
                  <a:schemeClr val="tx1"/>
                </a:solidFill>
              </a:rPr>
              <a:t>-msg </a:t>
            </a:r>
            <a:r>
              <a:rPr lang="en-US" dirty="0">
                <a:solidFill>
                  <a:schemeClr val="tx1"/>
                </a:solidFill>
              </a:rPr>
              <a:t>BUT</a:t>
            </a:r>
            <a:r>
              <a:rPr lang="en-US" b="0" dirty="0">
                <a:solidFill>
                  <a:schemeClr val="tx1"/>
                </a:solidFill>
              </a:rPr>
              <a:t> check setup)</a:t>
            </a:r>
          </a:p>
          <a:p>
            <a:pPr marL="758952" lvl="1" indent="-457200">
              <a:buFont typeface="+mj-lt"/>
              <a:buAutoNum type="alphaLcPeriod"/>
            </a:pPr>
            <a:r>
              <a:rPr lang="en-US" b="0" dirty="0">
                <a:solidFill>
                  <a:schemeClr val="tx1"/>
                </a:solidFill>
              </a:rPr>
              <a:t>now plug SDCard into system and reset -&gt; you should see at91-msg and h3app-msg on the console</a:t>
            </a:r>
          </a:p>
        </p:txBody>
      </p:sp>
      <p:sp>
        <p:nvSpPr>
          <p:cNvPr id="3" name="Freeform: Shape 2">
            <a:extLst>
              <a:ext uri="{FF2B5EF4-FFF2-40B4-BE49-F238E27FC236}">
                <a16:creationId xmlns:a16="http://schemas.microsoft.com/office/drawing/2014/main" id="{3DA9E824-27A5-5982-EAD3-822B61ABAB08}"/>
              </a:ext>
            </a:extLst>
          </p:cNvPr>
          <p:cNvSpPr/>
          <p:nvPr/>
        </p:nvSpPr>
        <p:spPr>
          <a:xfrm>
            <a:off x="9244208" y="2805830"/>
            <a:ext cx="926926" cy="1302707"/>
          </a:xfrm>
          <a:custGeom>
            <a:avLst/>
            <a:gdLst>
              <a:gd name="connsiteX0" fmla="*/ 0 w 926926"/>
              <a:gd name="connsiteY0" fmla="*/ 1302707 h 1302707"/>
              <a:gd name="connsiteX1" fmla="*/ 776614 w 926926"/>
              <a:gd name="connsiteY1" fmla="*/ 826718 h 1302707"/>
              <a:gd name="connsiteX2" fmla="*/ 926926 w 926926"/>
              <a:gd name="connsiteY2" fmla="*/ 263047 h 1302707"/>
              <a:gd name="connsiteX3" fmla="*/ 651354 w 926926"/>
              <a:gd name="connsiteY3" fmla="*/ 0 h 1302707"/>
            </a:gdLst>
            <a:ahLst/>
            <a:cxnLst>
              <a:cxn ang="0">
                <a:pos x="connsiteX0" y="connsiteY0"/>
              </a:cxn>
              <a:cxn ang="0">
                <a:pos x="connsiteX1" y="connsiteY1"/>
              </a:cxn>
              <a:cxn ang="0">
                <a:pos x="connsiteX2" y="connsiteY2"/>
              </a:cxn>
              <a:cxn ang="0">
                <a:pos x="connsiteX3" y="connsiteY3"/>
              </a:cxn>
            </a:cxnLst>
            <a:rect l="l" t="t" r="r" b="b"/>
            <a:pathLst>
              <a:path w="926926" h="1302707">
                <a:moveTo>
                  <a:pt x="0" y="1302707"/>
                </a:moveTo>
                <a:lnTo>
                  <a:pt x="776614" y="826718"/>
                </a:lnTo>
                <a:lnTo>
                  <a:pt x="926926" y="263047"/>
                </a:lnTo>
                <a:lnTo>
                  <a:pt x="651354" y="0"/>
                </a:lnTo>
              </a:path>
            </a:pathLst>
          </a:custGeom>
          <a:noFill/>
          <a:ln w="38100">
            <a:solidFill>
              <a:srgbClr val="FF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F36E071F-CDE9-C92F-7DEC-3FAA9C28B25A}"/>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7645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24757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QSPI</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622300" lvl="1" indent="-457200">
              <a:buFont typeface="+mj-lt"/>
              <a:buAutoNum type="alphaLcPeriod"/>
            </a:pPr>
            <a:r>
              <a:rPr lang="en-US" b="0" dirty="0">
                <a:solidFill>
                  <a:schemeClr val="tx1"/>
                </a:solidFill>
              </a:rPr>
              <a:t>in at91.X project </a:t>
            </a:r>
          </a:p>
          <a:p>
            <a:pPr marL="90170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df</a:t>
            </a:r>
            <a:r>
              <a:rPr lang="en-US" sz="2000" dirty="0">
                <a:solidFill>
                  <a:schemeClr val="tx1"/>
                </a:solidFill>
              </a:rPr>
              <a:t>_</a:t>
            </a:r>
            <a:r>
              <a:rPr lang="en-US" sz="2000" b="1" dirty="0">
                <a:solidFill>
                  <a:srgbClr val="0070C0"/>
                </a:solidFill>
              </a:rPr>
              <a:t>qspi</a:t>
            </a:r>
            <a:r>
              <a:rPr lang="en-US" sz="2000" dirty="0">
                <a:solidFill>
                  <a:schemeClr val="tx1"/>
                </a:solidFill>
              </a:rPr>
              <a:t>_uboot_defconfig) </a:t>
            </a:r>
            <a:endParaRPr lang="en-US" sz="2000" b="0" dirty="0">
              <a:solidFill>
                <a:schemeClr val="tx1"/>
              </a:solidFill>
            </a:endParaRPr>
          </a:p>
          <a:p>
            <a:pPr marL="901700" lvl="2" indent="-514350">
              <a:buFont typeface="+mj-lt"/>
              <a:buAutoNum type="romanLcPeriod"/>
            </a:pPr>
            <a:r>
              <a:rPr lang="en-US" sz="2000" dirty="0">
                <a:solidFill>
                  <a:schemeClr val="tx1"/>
                </a:solidFill>
              </a:rPr>
              <a:t>no </a:t>
            </a:r>
            <a:r>
              <a:rPr lang="en-US" sz="2000" dirty="0" err="1">
                <a:solidFill>
                  <a:schemeClr val="tx1"/>
                </a:solidFill>
              </a:rPr>
              <a:t>fileSystem</a:t>
            </a:r>
            <a:r>
              <a:rPr lang="en-US" sz="2000" dirty="0">
                <a:solidFill>
                  <a:schemeClr val="tx1"/>
                </a:solidFill>
              </a:rPr>
              <a:t> on QSPI, hence can't specify h3app by name '</a:t>
            </a:r>
            <a:r>
              <a:rPr lang="en-US" sz="2000" dirty="0" err="1">
                <a:solidFill>
                  <a:schemeClr val="tx1"/>
                </a:solidFill>
              </a:rPr>
              <a:t>harmony.bin</a:t>
            </a:r>
            <a:r>
              <a:rPr lang="en-US" sz="2000" dirty="0">
                <a:solidFill>
                  <a:schemeClr val="tx1"/>
                </a:solidFill>
              </a:rPr>
              <a:t>' but with </a:t>
            </a:r>
            <a:r>
              <a:rPr lang="en-US" sz="2000" b="1" dirty="0">
                <a:solidFill>
                  <a:srgbClr val="00B050"/>
                </a:solidFill>
              </a:rPr>
              <a:t>h3app-size</a:t>
            </a:r>
            <a:r>
              <a:rPr lang="en-US" sz="2000" dirty="0">
                <a:solidFill>
                  <a:schemeClr val="tx1"/>
                </a:solidFill>
              </a:rPr>
              <a:t> (-&gt;1.b.iii)</a:t>
            </a:r>
          </a:p>
          <a:p>
            <a:pPr marL="901700" lvl="2" indent="-514350">
              <a:buFont typeface="+mj-lt"/>
              <a:buAutoNum type="romanLcPeriod"/>
            </a:pPr>
            <a:r>
              <a:rPr lang="en-US" b="0" dirty="0">
                <a:solidFill>
                  <a:schemeClr val="tx1"/>
                </a:solidFill>
              </a:rPr>
              <a:t>build -&gt; from '</a:t>
            </a:r>
            <a:r>
              <a:rPr lang="en-US" dirty="0">
                <a:solidFill>
                  <a:schemeClr val="tx1"/>
                </a:solidFill>
              </a:rPr>
              <a:t>at91. X\build\binaries\' use in project-properties entry 'Bootstrap' </a:t>
            </a:r>
            <a:r>
              <a:rPr lang="en-US" b="1" dirty="0">
                <a:solidFill>
                  <a:srgbClr val="00B050"/>
                </a:solidFill>
              </a:rPr>
              <a:t>at91bootstrap.bin </a:t>
            </a:r>
            <a:r>
              <a:rPr lang="en-US" dirty="0">
                <a:solidFill>
                  <a:schemeClr val="tx1"/>
                </a:solidFill>
              </a:rPr>
              <a:t>or </a:t>
            </a:r>
            <a:r>
              <a:rPr lang="en-US" b="1" dirty="0" err="1">
                <a:solidFill>
                  <a:srgbClr val="00B050"/>
                </a:solidFill>
              </a:rPr>
              <a:t>boot.bin</a:t>
            </a:r>
            <a:endParaRPr lang="en-US" b="1" dirty="0">
              <a:solidFill>
                <a:srgbClr val="00B050"/>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post-processing still needed to create binary but no specific name, though need h3app-size</a:t>
            </a:r>
          </a:p>
          <a:p>
            <a:pPr marL="1108710" lvl="2" indent="-514350">
              <a:buFont typeface="+mj-lt"/>
              <a:buAutoNum type="romanLcPeriod"/>
            </a:pPr>
            <a:r>
              <a:rPr lang="en-US" sz="2000" b="0" dirty="0">
                <a:solidFill>
                  <a:schemeClr val="tx1"/>
                </a:solidFill>
              </a:rPr>
              <a:t>compile to get </a:t>
            </a:r>
            <a:r>
              <a:rPr lang="en-US" sz="2000" b="1" dirty="0">
                <a:solidFill>
                  <a:srgbClr val="00B050"/>
                </a:solidFill>
              </a:rPr>
              <a:t>h3app.bin</a:t>
            </a:r>
            <a:r>
              <a:rPr lang="en-US" sz="2000" b="0" dirty="0">
                <a:solidFill>
                  <a:schemeClr val="tx1"/>
                </a:solidFill>
              </a:rPr>
              <a:t> and </a:t>
            </a:r>
            <a:r>
              <a:rPr lang="en-US" sz="2000" b="1" dirty="0">
                <a:solidFill>
                  <a:srgbClr val="00B050"/>
                </a:solidFill>
              </a:rPr>
              <a:t>h3app-size</a:t>
            </a:r>
            <a:r>
              <a:rPr lang="en-US" sz="2000" b="0" dirty="0">
                <a:solidFill>
                  <a:schemeClr val="tx1"/>
                </a:solidFill>
              </a:rPr>
              <a:t> </a:t>
            </a:r>
          </a:p>
          <a:p>
            <a:pPr marL="457200" indent="-457200">
              <a:buFont typeface="+mj-lt"/>
              <a:buAutoNum type="arabicPeriod"/>
            </a:pPr>
            <a:r>
              <a:rPr lang="en-US" b="0" dirty="0">
                <a:solidFill>
                  <a:schemeClr val="tx1"/>
                </a:solidFill>
              </a:rPr>
              <a:t>prepare QSPI</a:t>
            </a:r>
          </a:p>
          <a:p>
            <a:pPr marL="816102" lvl="1" indent="-514350">
              <a:buFont typeface="+mj-lt"/>
              <a:buAutoNum type="alphaLcPeriod"/>
            </a:pPr>
            <a:r>
              <a:rPr lang="en-US" b="0" dirty="0">
                <a:solidFill>
                  <a:schemeClr val="tx1"/>
                </a:solidFill>
              </a:rPr>
              <a:t>use </a:t>
            </a:r>
            <a:r>
              <a:rPr lang="en-US" b="0" dirty="0" err="1">
                <a:solidFill>
                  <a:schemeClr val="tx1"/>
                </a:solidFill>
              </a:rPr>
              <a:t>sam-ba</a:t>
            </a:r>
            <a:r>
              <a:rPr lang="en-US" b="0" dirty="0">
                <a:solidFill>
                  <a:schemeClr val="tx1"/>
                </a:solidFill>
              </a:rPr>
              <a:t> to program '</a:t>
            </a:r>
            <a:r>
              <a:rPr lang="en-US" b="1" dirty="0">
                <a:solidFill>
                  <a:srgbClr val="00B050"/>
                </a:solidFill>
              </a:rPr>
              <a:t>at91bootstrap.bin</a:t>
            </a:r>
            <a:r>
              <a:rPr lang="en-US" b="0" dirty="0">
                <a:solidFill>
                  <a:schemeClr val="tx1"/>
                </a:solidFill>
              </a:rPr>
              <a:t>' (-&gt;1.a.iii) and '</a:t>
            </a:r>
            <a:r>
              <a:rPr lang="en-US" b="1" dirty="0">
                <a:solidFill>
                  <a:srgbClr val="00B050"/>
                </a:solidFill>
              </a:rPr>
              <a:t>h3app.bin</a:t>
            </a:r>
            <a:r>
              <a:rPr lang="en-US" dirty="0">
                <a:solidFill>
                  <a:schemeClr val="tx1"/>
                </a:solidFill>
              </a:rPr>
              <a:t>' (-&gt;1.b.iii) </a:t>
            </a:r>
            <a:br>
              <a:rPr lang="en-US" dirty="0">
                <a:solidFill>
                  <a:schemeClr val="tx1"/>
                </a:solidFill>
              </a:rPr>
            </a:br>
            <a:r>
              <a:rPr lang="en-US" dirty="0">
                <a:solidFill>
                  <a:schemeClr val="tx1"/>
                </a:solidFill>
              </a:rPr>
              <a:t>using </a:t>
            </a:r>
            <a:r>
              <a:rPr lang="en-US" b="1" dirty="0">
                <a:solidFill>
                  <a:srgbClr val="00B050"/>
                </a:solidFill>
              </a:rPr>
              <a:t>h3app-size</a:t>
            </a:r>
            <a:r>
              <a:rPr lang="en-US" dirty="0">
                <a:solidFill>
                  <a:schemeClr val="tx1"/>
                </a:solidFill>
              </a:rPr>
              <a:t> (-&gt;1.b.iii) and also define </a:t>
            </a:r>
            <a:r>
              <a:rPr lang="en-US" b="1" dirty="0">
                <a:solidFill>
                  <a:srgbClr val="00B050"/>
                </a:solidFill>
              </a:rPr>
              <a:t>h3app-offset</a:t>
            </a:r>
            <a:r>
              <a:rPr lang="en-US" dirty="0">
                <a:solidFill>
                  <a:schemeClr val="tx1"/>
                </a:solidFill>
              </a:rPr>
              <a:t> (whatever fits)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dirty="0">
                <a:solidFill>
                  <a:schemeClr val="tx1"/>
                </a:solidFill>
              </a:rPr>
              <a:t>open console -&gt; should see '</a:t>
            </a:r>
            <a:r>
              <a:rPr lang="en-US" dirty="0" err="1">
                <a:solidFill>
                  <a:schemeClr val="tx1"/>
                </a:solidFill>
              </a:rPr>
              <a:t>RomBOOT</a:t>
            </a:r>
            <a:r>
              <a:rPr lang="en-US" dirty="0">
                <a:solidFill>
                  <a:schemeClr val="tx1"/>
                </a:solidFill>
              </a:rPr>
              <a:t>' msg and immediately at91 and then h3app</a:t>
            </a:r>
          </a:p>
        </p:txBody>
      </p:sp>
      <p:sp>
        <p:nvSpPr>
          <p:cNvPr id="3" name="TextBox 2">
            <a:extLst>
              <a:ext uri="{FF2B5EF4-FFF2-40B4-BE49-F238E27FC236}">
                <a16:creationId xmlns:a16="http://schemas.microsoft.com/office/drawing/2014/main" id="{E851020C-8D10-0990-A985-706A5DB4C905}"/>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
        <p:nvSpPr>
          <p:cNvPr id="6" name="Freeform: Shape 5">
            <a:extLst>
              <a:ext uri="{FF2B5EF4-FFF2-40B4-BE49-F238E27FC236}">
                <a16:creationId xmlns:a16="http://schemas.microsoft.com/office/drawing/2014/main" id="{6C8997AA-7B64-64A1-3AF9-A186451946B0}"/>
              </a:ext>
            </a:extLst>
          </p:cNvPr>
          <p:cNvSpPr/>
          <p:nvPr/>
        </p:nvSpPr>
        <p:spPr>
          <a:xfrm>
            <a:off x="5932714" y="2830286"/>
            <a:ext cx="5834743" cy="1545771"/>
          </a:xfrm>
          <a:custGeom>
            <a:avLst/>
            <a:gdLst>
              <a:gd name="connsiteX0" fmla="*/ 0 w 5834743"/>
              <a:gd name="connsiteY0" fmla="*/ 1545771 h 1545771"/>
              <a:gd name="connsiteX1" fmla="*/ 5061857 w 5834743"/>
              <a:gd name="connsiteY1" fmla="*/ 1524000 h 1545771"/>
              <a:gd name="connsiteX2" fmla="*/ 5834743 w 5834743"/>
              <a:gd name="connsiteY2" fmla="*/ 642257 h 1545771"/>
              <a:gd name="connsiteX3" fmla="*/ 5802086 w 5834743"/>
              <a:gd name="connsiteY3" fmla="*/ 0 h 1545771"/>
            </a:gdLst>
            <a:ahLst/>
            <a:cxnLst>
              <a:cxn ang="0">
                <a:pos x="connsiteX0" y="connsiteY0"/>
              </a:cxn>
              <a:cxn ang="0">
                <a:pos x="connsiteX1" y="connsiteY1"/>
              </a:cxn>
              <a:cxn ang="0">
                <a:pos x="connsiteX2" y="connsiteY2"/>
              </a:cxn>
              <a:cxn ang="0">
                <a:pos x="connsiteX3" y="connsiteY3"/>
              </a:cxn>
            </a:cxnLst>
            <a:rect l="l" t="t" r="r" b="b"/>
            <a:pathLst>
              <a:path w="5834743" h="1545771">
                <a:moveTo>
                  <a:pt x="0" y="1545771"/>
                </a:moveTo>
                <a:lnTo>
                  <a:pt x="5061857" y="1524000"/>
                </a:lnTo>
                <a:lnTo>
                  <a:pt x="5834743" y="642257"/>
                </a:lnTo>
                <a:lnTo>
                  <a:pt x="5802086" y="0"/>
                </a:lnTo>
              </a:path>
            </a:pathLst>
          </a:custGeom>
          <a:noFill/>
          <a:ln w="38100">
            <a:solidFill>
              <a:srgbClr val="FF0000"/>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377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233760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6" name="TextBox 5">
            <a:extLst>
              <a:ext uri="{FF2B5EF4-FFF2-40B4-BE49-F238E27FC236}">
                <a16:creationId xmlns:a16="http://schemas.microsoft.com/office/drawing/2014/main" id="{DA21CA6B-3BCD-2135-B265-1F8A89FA4E92}"/>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custDataLst>
      <p:tags r:id="rId1"/>
    </p:custDataLst>
    <p:extLst>
      <p:ext uri="{BB962C8B-B14F-4D97-AF65-F5344CB8AC3E}">
        <p14:creationId xmlns:p14="http://schemas.microsoft.com/office/powerpoint/2010/main" val="2741966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for development/</a:t>
            </a:r>
            <a:r>
              <a:rPr lang="en-US" dirty="0" err="1"/>
              <a:t>extention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765300" y="2260600"/>
            <a:ext cx="7823200" cy="29210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3600" b="0" dirty="0">
                <a:solidFill>
                  <a:schemeClr val="tx1"/>
                </a:solidFill>
              </a:rPr>
              <a:t>In this section we'll look at how to debug/extent the at91</a:t>
            </a:r>
          </a:p>
        </p:txBody>
      </p:sp>
      <p:sp>
        <p:nvSpPr>
          <p:cNvPr id="3" name="TextBox 2">
            <a:extLst>
              <a:ext uri="{FF2B5EF4-FFF2-40B4-BE49-F238E27FC236}">
                <a16:creationId xmlns:a16="http://schemas.microsoft.com/office/drawing/2014/main" id="{F51292B6-3A75-FF97-68AA-3F71391BC22C}"/>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4055672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6" y="1044733"/>
            <a:ext cx="11664063" cy="5416835"/>
          </a:xfrm>
          <a:noFill/>
        </p:spPr>
        <p:txBody>
          <a:bodyPr wrap="square">
            <a:spAutoFit/>
          </a:bodyPr>
          <a:lstStyle/>
          <a:p>
            <a:pPr>
              <a:spcBef>
                <a:spcPts val="1200"/>
              </a:spcBef>
            </a:pPr>
            <a:r>
              <a:rPr lang="en-US" sz="2400" b="0" dirty="0"/>
              <a:t>final task is to extend/develop at91 itself in MPLABX -&gt; need proper MPLABX prj</a:t>
            </a:r>
          </a:p>
          <a:p>
            <a:pPr>
              <a:spcBef>
                <a:spcPts val="1200"/>
              </a:spcBef>
            </a:pPr>
            <a:r>
              <a:rPr lang="en-US" sz="2400" b="0" dirty="0"/>
              <a:t>With at91.X-project we used before, can </a:t>
            </a:r>
            <a:r>
              <a:rPr lang="en-US" sz="2400" i="1" dirty="0"/>
              <a:t>configure</a:t>
            </a:r>
            <a:r>
              <a:rPr lang="en-US" sz="2400" b="0" dirty="0"/>
              <a:t> at91 and </a:t>
            </a:r>
            <a:r>
              <a:rPr lang="en-US" sz="2400" i="1" dirty="0"/>
              <a:t>cross-compile</a:t>
            </a:r>
            <a:r>
              <a:rPr lang="en-US" sz="2400" b="0" dirty="0"/>
              <a:t> for 2 cases </a:t>
            </a:r>
          </a:p>
          <a:p>
            <a:pPr marL="758952" lvl="1" indent="-457200">
              <a:spcBef>
                <a:spcPts val="1200"/>
              </a:spcBef>
              <a:buFont typeface="+mj-lt"/>
              <a:buAutoNum type="arabicPeriod"/>
            </a:pPr>
            <a:r>
              <a:rPr lang="en-US" sz="2400" b="0" dirty="0"/>
              <a:t>H3-app development in MPLABX-IDE (</a:t>
            </a:r>
            <a:r>
              <a:rPr lang="en-US" b="0" dirty="0"/>
              <a:t>= </a:t>
            </a:r>
            <a:r>
              <a:rPr lang="en-US" b="0" dirty="0" err="1"/>
              <a:t>loop@end</a:t>
            </a:r>
            <a:r>
              <a:rPr lang="en-US" dirty="0"/>
              <a:t> -&gt; 'at91_bkptnone'</a:t>
            </a:r>
            <a:r>
              <a:rPr lang="en-US" sz="2400" dirty="0"/>
              <a:t>)</a:t>
            </a:r>
            <a:endParaRPr lang="en-US" sz="2400" b="0" dirty="0"/>
          </a:p>
          <a:p>
            <a:pPr marL="758952" lvl="1" indent="-457200">
              <a:spcBef>
                <a:spcPts val="1200"/>
              </a:spcBef>
              <a:buFont typeface="+mj-lt"/>
              <a:buAutoNum type="arabicPeriod"/>
            </a:pPr>
            <a:r>
              <a:rPr lang="en-US" sz="2400" dirty="0"/>
              <a:t>H3-app execution in production (</a:t>
            </a:r>
            <a:r>
              <a:rPr lang="en-US" dirty="0"/>
              <a:t>= </a:t>
            </a:r>
            <a:r>
              <a:rPr lang="en-US" dirty="0" err="1"/>
              <a:t>loadNextSW_from_NVM</a:t>
            </a:r>
            <a:r>
              <a:rPr lang="en-US" dirty="0"/>
              <a:t> -&gt; 'at91_harmony_&lt;</a:t>
            </a:r>
            <a:r>
              <a:rPr lang="en-US" dirty="0" err="1"/>
              <a:t>nvm</a:t>
            </a:r>
            <a:r>
              <a:rPr lang="en-US" dirty="0"/>
              <a:t>&gt;'</a:t>
            </a:r>
            <a:r>
              <a:rPr lang="en-US" sz="2400" dirty="0"/>
              <a:t>)</a:t>
            </a:r>
            <a:endParaRPr lang="en-US" sz="2400" b="0" dirty="0"/>
          </a:p>
          <a:p>
            <a:pPr>
              <a:spcBef>
                <a:spcPts val="1200"/>
              </a:spcBef>
            </a:pPr>
            <a:r>
              <a:rPr lang="en-US" sz="2400" b="0" dirty="0"/>
              <a:t>BUT this at91.X projects from H3 are not 'normal' embedded-MPLABX projects, hence missing </a:t>
            </a:r>
            <a:r>
              <a:rPr lang="en-US" sz="2400" b="0" dirty="0" err="1"/>
              <a:t>prjProps</a:t>
            </a:r>
            <a:r>
              <a:rPr lang="en-US" sz="2400" b="0" dirty="0"/>
              <a:t> like XC32-v, Debugger, … because the </a:t>
            </a:r>
            <a:r>
              <a:rPr lang="en-US" sz="2400" b="0" dirty="0" err="1"/>
              <a:t>prjProp</a:t>
            </a:r>
            <a:r>
              <a:rPr lang="en-US" sz="2400" b="0" dirty="0"/>
              <a:t> are 'misused' for cross-compile and </a:t>
            </a:r>
            <a:r>
              <a:rPr lang="en-US" sz="2400" b="0" dirty="0" err="1"/>
              <a:t>kConfig</a:t>
            </a:r>
            <a:endParaRPr lang="en-US" sz="2400" b="0" dirty="0"/>
          </a:p>
          <a:p>
            <a:pPr>
              <a:spcBef>
                <a:spcPts val="1200"/>
              </a:spcBef>
            </a:pPr>
            <a:r>
              <a:rPr lang="en-US" sz="2400" b="0" dirty="0"/>
              <a:t>somehow you need to add the at91-sources into an embedded project</a:t>
            </a:r>
          </a:p>
          <a:p>
            <a:pPr>
              <a:spcBef>
                <a:spcPts val="1200"/>
              </a:spcBef>
            </a:pPr>
            <a:r>
              <a:rPr lang="en-US" sz="2400" b="0" dirty="0"/>
              <a:t>there're two basic choices</a:t>
            </a:r>
          </a:p>
          <a:p>
            <a:pPr marL="758952" lvl="1" indent="-457200">
              <a:spcBef>
                <a:spcPts val="1200"/>
              </a:spcBef>
              <a:buFont typeface="+mj-lt"/>
              <a:buAutoNum type="arabicPeriod"/>
            </a:pPr>
            <a:r>
              <a:rPr lang="en-US" sz="2400" dirty="0"/>
              <a:t>either create an embedded MPLABX-</a:t>
            </a:r>
            <a:r>
              <a:rPr lang="en-US" sz="2400" dirty="0" err="1"/>
              <a:t>prj</a:t>
            </a:r>
            <a:r>
              <a:rPr lang="en-US" sz="2400" dirty="0"/>
              <a:t> from scratch and manually cp at91.X-sources</a:t>
            </a:r>
          </a:p>
          <a:p>
            <a:pPr marL="758952" lvl="1" indent="-457200">
              <a:spcBef>
                <a:spcPts val="1200"/>
              </a:spcBef>
              <a:buFont typeface="+mj-lt"/>
              <a:buAutoNum type="arabicPeriod"/>
            </a:pPr>
            <a:r>
              <a:rPr lang="en-US" sz="2400" dirty="0"/>
              <a:t>or simply use the *.elf from the H3-at91.X prj in a MPLABX-prebuild-prj</a:t>
            </a:r>
          </a:p>
        </p:txBody>
      </p:sp>
      <p:sp>
        <p:nvSpPr>
          <p:cNvPr id="3" name="TextBox 2">
            <a:extLst>
              <a:ext uri="{FF2B5EF4-FFF2-40B4-BE49-F238E27FC236}">
                <a16:creationId xmlns:a16="http://schemas.microsoft.com/office/drawing/2014/main" id="{4FFBB526-4321-E83A-47F9-EEE93E82009A}"/>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394932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239486" y="1044733"/>
            <a:ext cx="11472899" cy="4431950"/>
          </a:xfrm>
          <a:noFill/>
        </p:spPr>
        <p:txBody>
          <a:bodyPr wrap="square">
            <a:spAutoFit/>
          </a:bodyPr>
          <a:lstStyle/>
          <a:p>
            <a:pPr>
              <a:spcBef>
                <a:spcPts val="1200"/>
              </a:spcBef>
            </a:pPr>
            <a:r>
              <a:rPr lang="en-US" b="0" dirty="0"/>
              <a:t>create new H3-prj and manually copy sources + cross-compile-calls -&gt; but which sources need to be copied and what options are used? </a:t>
            </a:r>
          </a:p>
          <a:p>
            <a:pPr>
              <a:spcBef>
                <a:spcPts val="1200"/>
              </a:spcBef>
            </a:pPr>
            <a:r>
              <a:rPr lang="en-US" b="0" dirty="0"/>
              <a:t>just use the compiler log</a:t>
            </a:r>
          </a:p>
          <a:p>
            <a:pPr>
              <a:spcBef>
                <a:spcPts val="1200"/>
              </a:spcBef>
            </a:pPr>
            <a:r>
              <a:rPr lang="en-US" b="0" dirty="0"/>
              <a:t>you think it painful?</a:t>
            </a:r>
            <a:br>
              <a:rPr lang="en-US" b="0" dirty="0"/>
            </a:br>
            <a:r>
              <a:rPr lang="en-US" b="0" dirty="0"/>
              <a:t>Well, yes recall how</a:t>
            </a:r>
            <a:br>
              <a:rPr lang="en-US" b="0" dirty="0"/>
            </a:br>
            <a:r>
              <a:rPr lang="en-US" b="0" dirty="0"/>
              <a:t>often, you'd do this?</a:t>
            </a:r>
          </a:p>
          <a:p>
            <a:pPr>
              <a:spcBef>
                <a:spcPts val="1200"/>
              </a:spcBef>
            </a:pPr>
            <a:r>
              <a:rPr lang="en-US" b="0" dirty="0"/>
              <a:t>exactly, only once </a:t>
            </a:r>
            <a:br>
              <a:rPr lang="en-US" b="0" dirty="0"/>
            </a:br>
            <a:r>
              <a:rPr lang="en-US" b="0" dirty="0"/>
              <a:t>when you define </a:t>
            </a:r>
            <a:br>
              <a:rPr lang="en-US" b="0" dirty="0"/>
            </a:br>
            <a:r>
              <a:rPr lang="en-US" b="0" dirty="0"/>
              <a:t>your system !</a:t>
            </a:r>
          </a:p>
          <a:p>
            <a:pPr>
              <a:spcBef>
                <a:spcPts val="1200"/>
              </a:spcBef>
            </a:pPr>
            <a:r>
              <a:rPr lang="en-US" b="0" dirty="0"/>
              <a:t>but clearly the next</a:t>
            </a:r>
            <a:br>
              <a:rPr lang="en-US" b="0" dirty="0"/>
            </a:br>
            <a:r>
              <a:rPr lang="en-US" b="0" dirty="0"/>
              <a:t>solution (=</a:t>
            </a:r>
            <a:r>
              <a:rPr lang="en-US" b="0" dirty="0" err="1"/>
              <a:t>prebuild.elf</a:t>
            </a:r>
            <a:r>
              <a:rPr lang="en-US" b="0" dirty="0"/>
              <a:t>)</a:t>
            </a:r>
            <a:br>
              <a:rPr lang="en-US" b="0" dirty="0"/>
            </a:br>
            <a:r>
              <a:rPr lang="en-US" b="0" dirty="0"/>
              <a:t>is the better way</a:t>
            </a:r>
          </a:p>
        </p:txBody>
      </p:sp>
      <p:pic>
        <p:nvPicPr>
          <p:cNvPr id="10" name="Picture 9">
            <a:extLst>
              <a:ext uri="{FF2B5EF4-FFF2-40B4-BE49-F238E27FC236}">
                <a16:creationId xmlns:a16="http://schemas.microsoft.com/office/drawing/2014/main" id="{11D5D50C-10FA-D38F-DDD5-3AF895DD3894}"/>
              </a:ext>
            </a:extLst>
          </p:cNvPr>
          <p:cNvPicPr>
            <a:picLocks noChangeAspect="1"/>
          </p:cNvPicPr>
          <p:nvPr/>
        </p:nvPicPr>
        <p:blipFill>
          <a:blip r:embed="rId3"/>
          <a:stretch>
            <a:fillRect/>
          </a:stretch>
        </p:blipFill>
        <p:spPr>
          <a:xfrm>
            <a:off x="3437702" y="1685168"/>
            <a:ext cx="8511637" cy="5084538"/>
          </a:xfrm>
          <a:prstGeom prst="rect">
            <a:avLst/>
          </a:prstGeom>
          <a:ln>
            <a:solidFill>
              <a:schemeClr val="tx1"/>
            </a:solidFill>
          </a:ln>
        </p:spPr>
      </p:pic>
      <p:grpSp>
        <p:nvGrpSpPr>
          <p:cNvPr id="13" name="Group 12">
            <a:extLst>
              <a:ext uri="{FF2B5EF4-FFF2-40B4-BE49-F238E27FC236}">
                <a16:creationId xmlns:a16="http://schemas.microsoft.com/office/drawing/2014/main" id="{18962AA3-7F2B-1A35-F6EB-455C5B9F04A4}"/>
              </a:ext>
            </a:extLst>
          </p:cNvPr>
          <p:cNvGrpSpPr/>
          <p:nvPr/>
        </p:nvGrpSpPr>
        <p:grpSpPr>
          <a:xfrm>
            <a:off x="3437702" y="5964163"/>
            <a:ext cx="6819377" cy="805543"/>
            <a:chOff x="3341914" y="5486400"/>
            <a:chExt cx="6819377" cy="805543"/>
          </a:xfrm>
        </p:grpSpPr>
        <p:sp>
          <p:nvSpPr>
            <p:cNvPr id="3" name="TextBox 2">
              <a:extLst>
                <a:ext uri="{FF2B5EF4-FFF2-40B4-BE49-F238E27FC236}">
                  <a16:creationId xmlns:a16="http://schemas.microsoft.com/office/drawing/2014/main" id="{E64E058D-65BC-1FFF-B986-F582E4422C26}"/>
                </a:ext>
              </a:extLst>
            </p:cNvPr>
            <p:cNvSpPr txBox="1"/>
            <p:nvPr/>
          </p:nvSpPr>
          <p:spPr>
            <a:xfrm>
              <a:off x="6471437" y="5582434"/>
              <a:ext cx="3689854" cy="461665"/>
            </a:xfrm>
            <a:prstGeom prst="rect">
              <a:avLst/>
            </a:prstGeom>
            <a:solidFill>
              <a:schemeClr val="bg1"/>
            </a:solidFill>
          </p:spPr>
          <p:txBody>
            <a:bodyPr wrap="square" rtlCol="0">
              <a:spAutoFit/>
            </a:bodyPr>
            <a:lstStyle/>
            <a:p>
              <a:r>
                <a:rPr lang="de-DE" dirty="0"/>
                <a:t>sources you need to copy</a:t>
              </a:r>
            </a:p>
          </p:txBody>
        </p:sp>
        <p:sp>
          <p:nvSpPr>
            <p:cNvPr id="12" name="Rectangle 11">
              <a:extLst>
                <a:ext uri="{FF2B5EF4-FFF2-40B4-BE49-F238E27FC236}">
                  <a16:creationId xmlns:a16="http://schemas.microsoft.com/office/drawing/2014/main" id="{BACE9960-AE57-A698-35FC-86569C0321EF}"/>
                </a:ext>
              </a:extLst>
            </p:cNvPr>
            <p:cNvSpPr/>
            <p:nvPr/>
          </p:nvSpPr>
          <p:spPr>
            <a:xfrm>
              <a:off x="3341914" y="5486400"/>
              <a:ext cx="2884715" cy="8055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313FD4AD-4BA6-8011-A2AC-9F29AD218E8C}"/>
              </a:ext>
            </a:extLst>
          </p:cNvPr>
          <p:cNvGrpSpPr/>
          <p:nvPr/>
        </p:nvGrpSpPr>
        <p:grpSpPr>
          <a:xfrm>
            <a:off x="3437702" y="2675460"/>
            <a:ext cx="6727372" cy="524747"/>
            <a:chOff x="3189514" y="5486400"/>
            <a:chExt cx="6727372" cy="524747"/>
          </a:xfrm>
        </p:grpSpPr>
        <p:sp>
          <p:nvSpPr>
            <p:cNvPr id="15" name="TextBox 14">
              <a:extLst>
                <a:ext uri="{FF2B5EF4-FFF2-40B4-BE49-F238E27FC236}">
                  <a16:creationId xmlns:a16="http://schemas.microsoft.com/office/drawing/2014/main" id="{519B3D0D-E4D6-296E-4E14-3FEA7E04D1E4}"/>
                </a:ext>
              </a:extLst>
            </p:cNvPr>
            <p:cNvSpPr txBox="1"/>
            <p:nvPr/>
          </p:nvSpPr>
          <p:spPr>
            <a:xfrm>
              <a:off x="7400288" y="5549482"/>
              <a:ext cx="2516598" cy="461665"/>
            </a:xfrm>
            <a:prstGeom prst="rect">
              <a:avLst/>
            </a:prstGeom>
            <a:noFill/>
          </p:spPr>
          <p:txBody>
            <a:bodyPr wrap="square" rtlCol="0">
              <a:spAutoFit/>
            </a:bodyPr>
            <a:lstStyle/>
            <a:p>
              <a:r>
                <a:rPr lang="de-DE" dirty="0"/>
                <a:t>compiler-version</a:t>
              </a:r>
            </a:p>
          </p:txBody>
        </p:sp>
        <p:sp>
          <p:nvSpPr>
            <p:cNvPr id="16" name="Rectangle 15">
              <a:extLst>
                <a:ext uri="{FF2B5EF4-FFF2-40B4-BE49-F238E27FC236}">
                  <a16:creationId xmlns:a16="http://schemas.microsoft.com/office/drawing/2014/main" id="{4F6C8954-B104-0C89-4DDD-E2856DF1511A}"/>
                </a:ext>
              </a:extLst>
            </p:cNvPr>
            <p:cNvSpPr/>
            <p:nvPr/>
          </p:nvSpPr>
          <p:spPr>
            <a:xfrm>
              <a:off x="3189514" y="5486400"/>
              <a:ext cx="4069608"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7" name="Group 16">
            <a:extLst>
              <a:ext uri="{FF2B5EF4-FFF2-40B4-BE49-F238E27FC236}">
                <a16:creationId xmlns:a16="http://schemas.microsoft.com/office/drawing/2014/main" id="{F88DDBEE-1DEC-829E-C706-C92C5680B739}"/>
              </a:ext>
            </a:extLst>
          </p:cNvPr>
          <p:cNvGrpSpPr/>
          <p:nvPr/>
        </p:nvGrpSpPr>
        <p:grpSpPr>
          <a:xfrm>
            <a:off x="3437701" y="3131720"/>
            <a:ext cx="8511637" cy="775043"/>
            <a:chOff x="3189513" y="5373355"/>
            <a:chExt cx="8511637" cy="775043"/>
          </a:xfrm>
        </p:grpSpPr>
        <p:sp>
          <p:nvSpPr>
            <p:cNvPr id="18" name="TextBox 17">
              <a:extLst>
                <a:ext uri="{FF2B5EF4-FFF2-40B4-BE49-F238E27FC236}">
                  <a16:creationId xmlns:a16="http://schemas.microsoft.com/office/drawing/2014/main" id="{5EA71F6C-8D9B-3B70-A449-57CC441C36E2}"/>
                </a:ext>
              </a:extLst>
            </p:cNvPr>
            <p:cNvSpPr txBox="1"/>
            <p:nvPr/>
          </p:nvSpPr>
          <p:spPr>
            <a:xfrm>
              <a:off x="7726860" y="5373355"/>
              <a:ext cx="2516598" cy="461665"/>
            </a:xfrm>
            <a:prstGeom prst="rect">
              <a:avLst/>
            </a:prstGeom>
            <a:noFill/>
          </p:spPr>
          <p:txBody>
            <a:bodyPr wrap="square" rtlCol="0">
              <a:spAutoFit/>
            </a:bodyPr>
            <a:lstStyle/>
            <a:p>
              <a:r>
                <a:rPr lang="de-DE" dirty="0"/>
                <a:t>assembler-options</a:t>
              </a:r>
            </a:p>
          </p:txBody>
        </p:sp>
        <p:sp>
          <p:nvSpPr>
            <p:cNvPr id="19" name="Rectangle 18">
              <a:extLst>
                <a:ext uri="{FF2B5EF4-FFF2-40B4-BE49-F238E27FC236}">
                  <a16:creationId xmlns:a16="http://schemas.microsoft.com/office/drawing/2014/main" id="{E900965D-7FDB-1A2B-0786-A3E995536BA3}"/>
                </a:ext>
              </a:extLst>
            </p:cNvPr>
            <p:cNvSpPr/>
            <p:nvPr/>
          </p:nvSpPr>
          <p:spPr>
            <a:xfrm>
              <a:off x="3189513" y="5486400"/>
              <a:ext cx="8511637" cy="6619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0" name="Group 19">
            <a:extLst>
              <a:ext uri="{FF2B5EF4-FFF2-40B4-BE49-F238E27FC236}">
                <a16:creationId xmlns:a16="http://schemas.microsoft.com/office/drawing/2014/main" id="{D8133743-9166-5E4E-E3AD-373DE5CFD39A}"/>
              </a:ext>
            </a:extLst>
          </p:cNvPr>
          <p:cNvGrpSpPr/>
          <p:nvPr/>
        </p:nvGrpSpPr>
        <p:grpSpPr>
          <a:xfrm>
            <a:off x="3437702" y="3845189"/>
            <a:ext cx="8511636" cy="1501539"/>
            <a:chOff x="3189514" y="5442920"/>
            <a:chExt cx="8511636" cy="1501539"/>
          </a:xfrm>
        </p:grpSpPr>
        <p:sp>
          <p:nvSpPr>
            <p:cNvPr id="21" name="TextBox 20">
              <a:extLst>
                <a:ext uri="{FF2B5EF4-FFF2-40B4-BE49-F238E27FC236}">
                  <a16:creationId xmlns:a16="http://schemas.microsoft.com/office/drawing/2014/main" id="{81DE6290-8085-619C-3510-A79F2523E230}"/>
                </a:ext>
              </a:extLst>
            </p:cNvPr>
            <p:cNvSpPr txBox="1"/>
            <p:nvPr/>
          </p:nvSpPr>
          <p:spPr>
            <a:xfrm>
              <a:off x="7564383" y="5442920"/>
              <a:ext cx="2516598" cy="461665"/>
            </a:xfrm>
            <a:prstGeom prst="rect">
              <a:avLst/>
            </a:prstGeom>
            <a:noFill/>
          </p:spPr>
          <p:txBody>
            <a:bodyPr wrap="square" rtlCol="0">
              <a:spAutoFit/>
            </a:bodyPr>
            <a:lstStyle/>
            <a:p>
              <a:r>
                <a:rPr lang="de-DE" dirty="0"/>
                <a:t>compile-options</a:t>
              </a:r>
            </a:p>
          </p:txBody>
        </p:sp>
        <p:sp>
          <p:nvSpPr>
            <p:cNvPr id="22" name="Rectangle 21">
              <a:extLst>
                <a:ext uri="{FF2B5EF4-FFF2-40B4-BE49-F238E27FC236}">
                  <a16:creationId xmlns:a16="http://schemas.microsoft.com/office/drawing/2014/main" id="{91EEAF0A-28AB-6558-9C64-C3B7E9244B3C}"/>
                </a:ext>
              </a:extLst>
            </p:cNvPr>
            <p:cNvSpPr/>
            <p:nvPr/>
          </p:nvSpPr>
          <p:spPr>
            <a:xfrm>
              <a:off x="3189514" y="5486400"/>
              <a:ext cx="8511636" cy="145805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F1D426DF-2D8D-A532-FD34-A70CCAF10D10}"/>
              </a:ext>
            </a:extLst>
          </p:cNvPr>
          <p:cNvGrpSpPr/>
          <p:nvPr/>
        </p:nvGrpSpPr>
        <p:grpSpPr>
          <a:xfrm>
            <a:off x="3437701" y="5373215"/>
            <a:ext cx="7990116" cy="541740"/>
            <a:chOff x="3189514" y="5469407"/>
            <a:chExt cx="7990116" cy="541740"/>
          </a:xfrm>
        </p:grpSpPr>
        <p:sp>
          <p:nvSpPr>
            <p:cNvPr id="24" name="TextBox 23">
              <a:extLst>
                <a:ext uri="{FF2B5EF4-FFF2-40B4-BE49-F238E27FC236}">
                  <a16:creationId xmlns:a16="http://schemas.microsoft.com/office/drawing/2014/main" id="{7191CD57-ECE6-5402-A2C9-CC9340B24C2C}"/>
                </a:ext>
              </a:extLst>
            </p:cNvPr>
            <p:cNvSpPr txBox="1"/>
            <p:nvPr/>
          </p:nvSpPr>
          <p:spPr>
            <a:xfrm>
              <a:off x="7564383" y="5469407"/>
              <a:ext cx="2516598" cy="461665"/>
            </a:xfrm>
            <a:prstGeom prst="rect">
              <a:avLst/>
            </a:prstGeom>
            <a:noFill/>
          </p:spPr>
          <p:txBody>
            <a:bodyPr wrap="square" rtlCol="0">
              <a:spAutoFit/>
            </a:bodyPr>
            <a:lstStyle/>
            <a:p>
              <a:r>
                <a:rPr lang="de-DE" dirty="0"/>
                <a:t>linker-options</a:t>
              </a:r>
            </a:p>
          </p:txBody>
        </p:sp>
        <p:sp>
          <p:nvSpPr>
            <p:cNvPr id="25" name="Rectangle 24">
              <a:extLst>
                <a:ext uri="{FF2B5EF4-FFF2-40B4-BE49-F238E27FC236}">
                  <a16:creationId xmlns:a16="http://schemas.microsoft.com/office/drawing/2014/main" id="{C6C54106-563E-C4A6-A10D-D027CC9F7DB1}"/>
                </a:ext>
              </a:extLst>
            </p:cNvPr>
            <p:cNvSpPr/>
            <p:nvPr/>
          </p:nvSpPr>
          <p:spPr>
            <a:xfrm>
              <a:off x="3189514" y="5486400"/>
              <a:ext cx="7990116"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4" name="TextBox 3">
            <a:extLst>
              <a:ext uri="{FF2B5EF4-FFF2-40B4-BE49-F238E27FC236}">
                <a16:creationId xmlns:a16="http://schemas.microsoft.com/office/drawing/2014/main" id="{2E8F1597-108E-8404-92D3-967282D0CC36}"/>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4090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044733"/>
            <a:ext cx="11282418" cy="492410"/>
          </a:xfrm>
          <a:noFill/>
        </p:spPr>
        <p:txBody>
          <a:bodyPr wrap="square">
            <a:spAutoFit/>
          </a:bodyPr>
          <a:lstStyle/>
          <a:p>
            <a:pPr marL="0" indent="0">
              <a:spcBef>
                <a:spcPts val="1200"/>
              </a:spcBef>
              <a:buNone/>
            </a:pPr>
            <a:r>
              <a:rPr lang="en-US" sz="2400" b="0" dirty="0"/>
              <a:t>steps to create a new MPLABX-project for at91</a:t>
            </a:r>
          </a:p>
        </p:txBody>
      </p:sp>
      <p:grpSp>
        <p:nvGrpSpPr>
          <p:cNvPr id="11" name="Group 10">
            <a:extLst>
              <a:ext uri="{FF2B5EF4-FFF2-40B4-BE49-F238E27FC236}">
                <a16:creationId xmlns:a16="http://schemas.microsoft.com/office/drawing/2014/main" id="{17156162-F949-41A0-16CB-0B4A4025B4C4}"/>
              </a:ext>
            </a:extLst>
          </p:cNvPr>
          <p:cNvGrpSpPr/>
          <p:nvPr/>
        </p:nvGrpSpPr>
        <p:grpSpPr>
          <a:xfrm>
            <a:off x="730031" y="1607252"/>
            <a:ext cx="11061196" cy="4669322"/>
            <a:chOff x="1524000" y="3009285"/>
            <a:chExt cx="11061196" cy="4669322"/>
          </a:xfrm>
        </p:grpSpPr>
        <p:grpSp>
          <p:nvGrpSpPr>
            <p:cNvPr id="4" name="Group 3">
              <a:extLst>
                <a:ext uri="{FF2B5EF4-FFF2-40B4-BE49-F238E27FC236}">
                  <a16:creationId xmlns:a16="http://schemas.microsoft.com/office/drawing/2014/main" id="{126A0A6B-0A9B-A671-E399-B2E8E8111792}"/>
                </a:ext>
              </a:extLst>
            </p:cNvPr>
            <p:cNvGrpSpPr/>
            <p:nvPr/>
          </p:nvGrpSpPr>
          <p:grpSpPr>
            <a:xfrm>
              <a:off x="1524000" y="3009285"/>
              <a:ext cx="9639411" cy="4669322"/>
              <a:chOff x="606352" y="3044541"/>
              <a:chExt cx="9639411" cy="4669322"/>
            </a:xfrm>
          </p:grpSpPr>
          <p:pic>
            <p:nvPicPr>
              <p:cNvPr id="6" name="Picture 5">
                <a:extLst>
                  <a:ext uri="{FF2B5EF4-FFF2-40B4-BE49-F238E27FC236}">
                    <a16:creationId xmlns:a16="http://schemas.microsoft.com/office/drawing/2014/main" id="{1A85EC60-1B60-EF70-FE5A-B331723D495A}"/>
                  </a:ext>
                </a:extLst>
              </p:cNvPr>
              <p:cNvPicPr>
                <a:picLocks noChangeAspect="1"/>
              </p:cNvPicPr>
              <p:nvPr/>
            </p:nvPicPr>
            <p:blipFill>
              <a:blip r:embed="rId3"/>
              <a:stretch>
                <a:fillRect/>
              </a:stretch>
            </p:blipFill>
            <p:spPr>
              <a:xfrm>
                <a:off x="606352" y="3044541"/>
                <a:ext cx="5246226" cy="4669322"/>
              </a:xfrm>
              <a:prstGeom prst="rect">
                <a:avLst/>
              </a:prstGeom>
              <a:ln>
                <a:solidFill>
                  <a:schemeClr val="tx1"/>
                </a:solidFill>
              </a:ln>
            </p:spPr>
          </p:pic>
          <p:sp>
            <p:nvSpPr>
              <p:cNvPr id="7" name="TextBox 6">
                <a:extLst>
                  <a:ext uri="{FF2B5EF4-FFF2-40B4-BE49-F238E27FC236}">
                    <a16:creationId xmlns:a16="http://schemas.microsoft.com/office/drawing/2014/main" id="{4C55E97A-3556-A41F-C227-DC2819EB6125}"/>
                  </a:ext>
                </a:extLst>
              </p:cNvPr>
              <p:cNvSpPr txBox="1"/>
              <p:nvPr/>
            </p:nvSpPr>
            <p:spPr>
              <a:xfrm>
                <a:off x="6666007" y="3072594"/>
                <a:ext cx="3579756" cy="461665"/>
              </a:xfrm>
              <a:prstGeom prst="rect">
                <a:avLst/>
              </a:prstGeom>
              <a:noFill/>
            </p:spPr>
            <p:txBody>
              <a:bodyPr wrap="square" rtlCol="0">
                <a:spAutoFit/>
              </a:bodyPr>
              <a:lstStyle/>
              <a:p>
                <a:r>
                  <a:rPr lang="de-DE" sz="1200" i="1" dirty="0">
                    <a:solidFill>
                      <a:srgbClr val="0070C0"/>
                    </a:solidFill>
                  </a:rPr>
                  <a:t>use IDE-option 'file/add existing item from folder' &amp;&amp; 'filter for *.h' or '*.c' respectively</a:t>
                </a:r>
              </a:p>
            </p:txBody>
          </p:sp>
          <p:cxnSp>
            <p:nvCxnSpPr>
              <p:cNvPr id="8" name="Straight Connector 7">
                <a:extLst>
                  <a:ext uri="{FF2B5EF4-FFF2-40B4-BE49-F238E27FC236}">
                    <a16:creationId xmlns:a16="http://schemas.microsoft.com/office/drawing/2014/main" id="{7570E5CF-D4A4-B68A-4C60-2E89A5CD54F9}"/>
                  </a:ext>
                </a:extLst>
              </p:cNvPr>
              <p:cNvCxnSpPr>
                <a:cxnSpLocks/>
                <a:endCxn id="7" idx="1"/>
              </p:cNvCxnSpPr>
              <p:nvPr/>
            </p:nvCxnSpPr>
            <p:spPr>
              <a:xfrm flipV="1">
                <a:off x="5695029" y="3303427"/>
                <a:ext cx="970978" cy="45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8BF8D6BB-EAFB-55C3-4441-C8372BE3E12F}"/>
                </a:ext>
              </a:extLst>
            </p:cNvPr>
            <p:cNvPicPr>
              <a:picLocks noChangeAspect="1"/>
            </p:cNvPicPr>
            <p:nvPr/>
          </p:nvPicPr>
          <p:blipFill>
            <a:blip r:embed="rId4"/>
            <a:stretch>
              <a:fillRect/>
            </a:stretch>
          </p:blipFill>
          <p:spPr>
            <a:xfrm>
              <a:off x="7098165" y="3955609"/>
              <a:ext cx="5487031" cy="3126910"/>
            </a:xfrm>
            <a:prstGeom prst="rect">
              <a:avLst/>
            </a:prstGeom>
            <a:ln>
              <a:solidFill>
                <a:schemeClr val="tx1"/>
              </a:solidFill>
            </a:ln>
          </p:spPr>
        </p:pic>
      </p:grpSp>
      <p:sp>
        <p:nvSpPr>
          <p:cNvPr id="3" name="TextBox 2">
            <a:extLst>
              <a:ext uri="{FF2B5EF4-FFF2-40B4-BE49-F238E27FC236}">
                <a16:creationId xmlns:a16="http://schemas.microsoft.com/office/drawing/2014/main" id="{C337276C-DBCB-EE7E-1DAD-1BE92E2C34FD}"/>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27084517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prebuild flow</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3508621"/>
          </a:xfrm>
          <a:noFill/>
        </p:spPr>
        <p:txBody>
          <a:bodyPr wrap="square">
            <a:spAutoFit/>
          </a:bodyPr>
          <a:lstStyle/>
          <a:p>
            <a:pPr marL="0" indent="0">
              <a:spcBef>
                <a:spcPts val="1200"/>
              </a:spcBef>
              <a:buNone/>
            </a:pPr>
            <a:r>
              <a:rPr lang="en-US" sz="1800" b="0" dirty="0"/>
              <a:t>Steps for the prebuild-</a:t>
            </a:r>
            <a:r>
              <a:rPr lang="en-US" sz="1800" b="0" dirty="0" err="1"/>
              <a:t>prj</a:t>
            </a:r>
            <a:r>
              <a:rPr lang="en-US" sz="1800" b="0" dirty="0"/>
              <a:t> flow</a:t>
            </a:r>
          </a:p>
          <a:p>
            <a:pPr marL="457200" indent="-457200">
              <a:spcBef>
                <a:spcPts val="1200"/>
              </a:spcBef>
              <a:buFont typeface="+mj-lt"/>
              <a:buAutoNum type="arabicPeriod"/>
            </a:pPr>
            <a:r>
              <a:rPr lang="en-US" sz="1800" b="0" dirty="0"/>
              <a:t>create separate/new MPLABX-prebuild </a:t>
            </a:r>
            <a:br>
              <a:rPr lang="en-US" sz="1800" b="0" dirty="0"/>
            </a:br>
            <a:r>
              <a:rPr lang="en-US" sz="1800" b="0" dirty="0"/>
              <a:t>and use at91*.elf created in '1'</a:t>
            </a:r>
          </a:p>
          <a:p>
            <a:pPr marL="457200" indent="-457200">
              <a:spcBef>
                <a:spcPts val="1200"/>
              </a:spcBef>
              <a:buFont typeface="+mj-lt"/>
              <a:buAutoNum type="arabicPeriod"/>
            </a:pPr>
            <a:r>
              <a:rPr lang="en-US" sz="1800" b="0" dirty="0"/>
              <a:t>for every change in sources in at91.X-prj</a:t>
            </a:r>
            <a:br>
              <a:rPr lang="en-US" sz="1800" b="0" dirty="0"/>
            </a:br>
            <a:r>
              <a:rPr lang="en-US" sz="1800" b="0" dirty="0"/>
              <a:t>use </a:t>
            </a:r>
            <a:r>
              <a:rPr lang="en-US" sz="1800" i="1" dirty="0"/>
              <a:t>reload</a:t>
            </a:r>
            <a:r>
              <a:rPr lang="en-US" sz="1800" b="0" dirty="0"/>
              <a:t> elf in prebuild-project</a:t>
            </a:r>
          </a:p>
          <a:p>
            <a:pPr marL="457200" indent="-457200">
              <a:spcBef>
                <a:spcPts val="1200"/>
              </a:spcBef>
              <a:buFont typeface="+mj-lt"/>
              <a:buAutoNum type="arabicPeriod"/>
            </a:pPr>
            <a:r>
              <a:rPr lang="en-US" sz="1800" b="0" dirty="0"/>
              <a:t>press </a:t>
            </a:r>
            <a:r>
              <a:rPr lang="en-US" sz="1800" b="0" dirty="0" err="1"/>
              <a:t>HWreset</a:t>
            </a:r>
            <a:r>
              <a:rPr lang="en-US" sz="1800" b="0" dirty="0"/>
              <a:t> -&gt; check '</a:t>
            </a:r>
            <a:r>
              <a:rPr lang="en-US" sz="1800" b="0" dirty="0" err="1"/>
              <a:t>RomBOOT</a:t>
            </a:r>
            <a:r>
              <a:rPr lang="en-US" sz="1800" b="0" dirty="0"/>
              <a:t>' msg</a:t>
            </a:r>
            <a:br>
              <a:rPr lang="en-US" sz="1800" b="0" dirty="0"/>
            </a:br>
            <a:r>
              <a:rPr lang="en-US" sz="1800" b="0" dirty="0"/>
              <a:t>on console</a:t>
            </a:r>
          </a:p>
          <a:p>
            <a:pPr marL="457200" indent="-457200">
              <a:spcBef>
                <a:spcPts val="1200"/>
              </a:spcBef>
              <a:buFont typeface="+mj-lt"/>
              <a:buAutoNum type="arabicPeriod"/>
            </a:pPr>
            <a:r>
              <a:rPr lang="en-US" sz="1800" b="0" dirty="0"/>
              <a:t>now set breakpoint in source-code</a:t>
            </a:r>
            <a:br>
              <a:rPr lang="en-US" sz="1800" b="0" dirty="0"/>
            </a:br>
            <a:r>
              <a:rPr lang="en-US" sz="1800" b="0" dirty="0"/>
              <a:t>of </a:t>
            </a:r>
            <a:r>
              <a:rPr lang="en-US" sz="1800" b="0" dirty="0" err="1"/>
              <a:t>orig</a:t>
            </a:r>
            <a:r>
              <a:rPr lang="en-US" sz="1800" b="0" dirty="0"/>
              <a:t> at91.X-project BUT from the</a:t>
            </a:r>
            <a:br>
              <a:rPr lang="en-US" sz="1800" b="0" dirty="0"/>
            </a:br>
            <a:r>
              <a:rPr lang="en-US" sz="1800" b="0" dirty="0"/>
              <a:t>at91_prebuild.X prj</a:t>
            </a:r>
          </a:p>
        </p:txBody>
      </p:sp>
      <p:pic>
        <p:nvPicPr>
          <p:cNvPr id="6" name="Picture 5">
            <a:extLst>
              <a:ext uri="{FF2B5EF4-FFF2-40B4-BE49-F238E27FC236}">
                <a16:creationId xmlns:a16="http://schemas.microsoft.com/office/drawing/2014/main" id="{F7B0122C-E3D6-25E6-E2F4-50DFCF749B73}"/>
              </a:ext>
            </a:extLst>
          </p:cNvPr>
          <p:cNvPicPr>
            <a:picLocks noChangeAspect="1"/>
          </p:cNvPicPr>
          <p:nvPr/>
        </p:nvPicPr>
        <p:blipFill>
          <a:blip r:embed="rId3"/>
          <a:stretch>
            <a:fillRect/>
          </a:stretch>
        </p:blipFill>
        <p:spPr>
          <a:xfrm>
            <a:off x="4797690" y="941872"/>
            <a:ext cx="3254110" cy="1365523"/>
          </a:xfrm>
          <a:prstGeom prst="rect">
            <a:avLst/>
          </a:prstGeom>
          <a:ln>
            <a:solidFill>
              <a:schemeClr val="tx1"/>
            </a:solidFill>
          </a:ln>
        </p:spPr>
      </p:pic>
      <p:pic>
        <p:nvPicPr>
          <p:cNvPr id="10" name="Picture 9">
            <a:extLst>
              <a:ext uri="{FF2B5EF4-FFF2-40B4-BE49-F238E27FC236}">
                <a16:creationId xmlns:a16="http://schemas.microsoft.com/office/drawing/2014/main" id="{8388419B-924E-2636-DD39-C369F25333A4}"/>
              </a:ext>
            </a:extLst>
          </p:cNvPr>
          <p:cNvPicPr>
            <a:picLocks noChangeAspect="1"/>
          </p:cNvPicPr>
          <p:nvPr/>
        </p:nvPicPr>
        <p:blipFill>
          <a:blip r:embed="rId4"/>
          <a:stretch>
            <a:fillRect/>
          </a:stretch>
        </p:blipFill>
        <p:spPr>
          <a:xfrm>
            <a:off x="8458200" y="962808"/>
            <a:ext cx="3405092" cy="1353361"/>
          </a:xfrm>
          <a:prstGeom prst="rect">
            <a:avLst/>
          </a:prstGeom>
          <a:ln>
            <a:solidFill>
              <a:schemeClr val="tx1"/>
            </a:solidFill>
          </a:ln>
        </p:spPr>
      </p:pic>
      <p:pic>
        <p:nvPicPr>
          <p:cNvPr id="14" name="Picture 13">
            <a:extLst>
              <a:ext uri="{FF2B5EF4-FFF2-40B4-BE49-F238E27FC236}">
                <a16:creationId xmlns:a16="http://schemas.microsoft.com/office/drawing/2014/main" id="{8F1ABD31-39A8-C3DE-8B80-09AB841F8CD4}"/>
              </a:ext>
            </a:extLst>
          </p:cNvPr>
          <p:cNvPicPr>
            <a:picLocks noChangeAspect="1"/>
          </p:cNvPicPr>
          <p:nvPr/>
        </p:nvPicPr>
        <p:blipFill>
          <a:blip r:embed="rId5"/>
          <a:stretch>
            <a:fillRect/>
          </a:stretch>
        </p:blipFill>
        <p:spPr>
          <a:xfrm>
            <a:off x="7499769" y="2316169"/>
            <a:ext cx="4363523" cy="1605983"/>
          </a:xfrm>
          <a:prstGeom prst="rect">
            <a:avLst/>
          </a:prstGeom>
          <a:ln>
            <a:solidFill>
              <a:schemeClr val="tx1"/>
            </a:solidFill>
          </a:ln>
        </p:spPr>
      </p:pic>
      <p:pic>
        <p:nvPicPr>
          <p:cNvPr id="16" name="Picture 15">
            <a:extLst>
              <a:ext uri="{FF2B5EF4-FFF2-40B4-BE49-F238E27FC236}">
                <a16:creationId xmlns:a16="http://schemas.microsoft.com/office/drawing/2014/main" id="{DB4D18C6-07BF-F1DC-FEE5-861A8DC5888C}"/>
              </a:ext>
            </a:extLst>
          </p:cNvPr>
          <p:cNvPicPr>
            <a:picLocks noChangeAspect="1"/>
          </p:cNvPicPr>
          <p:nvPr/>
        </p:nvPicPr>
        <p:blipFill>
          <a:blip r:embed="rId6"/>
          <a:stretch>
            <a:fillRect/>
          </a:stretch>
        </p:blipFill>
        <p:spPr>
          <a:xfrm>
            <a:off x="5159312" y="5519674"/>
            <a:ext cx="6248273" cy="1034788"/>
          </a:xfrm>
          <a:prstGeom prst="rect">
            <a:avLst/>
          </a:prstGeom>
          <a:ln>
            <a:solidFill>
              <a:schemeClr val="tx1"/>
            </a:solidFill>
          </a:ln>
        </p:spPr>
      </p:pic>
      <p:pic>
        <p:nvPicPr>
          <p:cNvPr id="18" name="Picture 17">
            <a:extLst>
              <a:ext uri="{FF2B5EF4-FFF2-40B4-BE49-F238E27FC236}">
                <a16:creationId xmlns:a16="http://schemas.microsoft.com/office/drawing/2014/main" id="{847A312E-6C28-7210-2490-F6C985FA46D6}"/>
              </a:ext>
            </a:extLst>
          </p:cNvPr>
          <p:cNvPicPr>
            <a:picLocks noChangeAspect="1"/>
          </p:cNvPicPr>
          <p:nvPr/>
        </p:nvPicPr>
        <p:blipFill>
          <a:blip r:embed="rId7"/>
          <a:stretch>
            <a:fillRect/>
          </a:stretch>
        </p:blipFill>
        <p:spPr>
          <a:xfrm>
            <a:off x="4960173" y="2695339"/>
            <a:ext cx="2487559" cy="1928027"/>
          </a:xfrm>
          <a:prstGeom prst="rect">
            <a:avLst/>
          </a:prstGeom>
        </p:spPr>
      </p:pic>
      <p:pic>
        <p:nvPicPr>
          <p:cNvPr id="20" name="Picture 19">
            <a:extLst>
              <a:ext uri="{FF2B5EF4-FFF2-40B4-BE49-F238E27FC236}">
                <a16:creationId xmlns:a16="http://schemas.microsoft.com/office/drawing/2014/main" id="{480A7C73-F66C-F4C9-8D95-18DA9D326E02}"/>
              </a:ext>
            </a:extLst>
          </p:cNvPr>
          <p:cNvPicPr>
            <a:picLocks noChangeAspect="1"/>
          </p:cNvPicPr>
          <p:nvPr/>
        </p:nvPicPr>
        <p:blipFill>
          <a:blip r:embed="rId8"/>
          <a:stretch>
            <a:fillRect/>
          </a:stretch>
        </p:blipFill>
        <p:spPr>
          <a:xfrm>
            <a:off x="7615817" y="4082976"/>
            <a:ext cx="3928483" cy="1275874"/>
          </a:xfrm>
          <a:prstGeom prst="rect">
            <a:avLst/>
          </a:prstGeom>
        </p:spPr>
      </p:pic>
      <p:sp>
        <p:nvSpPr>
          <p:cNvPr id="3" name="TextBox 2">
            <a:extLst>
              <a:ext uri="{FF2B5EF4-FFF2-40B4-BE49-F238E27FC236}">
                <a16:creationId xmlns:a16="http://schemas.microsoft.com/office/drawing/2014/main" id="{9BBA6E97-5744-7CED-D344-3B42D47CB59A}"/>
              </a:ext>
            </a:extLst>
          </p:cNvPr>
          <p:cNvSpPr txBox="1"/>
          <p:nvPr/>
        </p:nvSpPr>
        <p:spPr>
          <a:xfrm>
            <a:off x="11505064" y="-25517"/>
            <a:ext cx="683762" cy="276999"/>
          </a:xfrm>
          <a:prstGeom prst="rect">
            <a:avLst/>
          </a:prstGeom>
          <a:noFill/>
        </p:spPr>
        <p:txBody>
          <a:bodyPr wrap="square" rtlCol="0">
            <a:spAutoFit/>
          </a:bodyPr>
          <a:lstStyle/>
          <a:p>
            <a:r>
              <a:rPr lang="de-DE" sz="1200" dirty="0"/>
              <a:t>71-90m</a:t>
            </a:r>
          </a:p>
        </p:txBody>
      </p:sp>
    </p:spTree>
    <p:extLst>
      <p:ext uri="{BB962C8B-B14F-4D97-AF65-F5344CB8AC3E}">
        <p14:creationId xmlns:p14="http://schemas.microsoft.com/office/powerpoint/2010/main" val="405447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heme/theme1.xml><?xml version="1.0" encoding="utf-8"?>
<a:theme xmlns:a="http://schemas.openxmlformats.org/drawingml/2006/main" name="MCHP-Corporate PowerPointTemplate-16x9-2020">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55A0B251959B47804AFB62E9B813F0" ma:contentTypeVersion="13" ma:contentTypeDescription="Create a new document." ma:contentTypeScope="" ma:versionID="1ec9dfcc688bb0a4a801c5c58e83074d">
  <xsd:schema xmlns:xsd="http://www.w3.org/2001/XMLSchema" xmlns:xs="http://www.w3.org/2001/XMLSchema" xmlns:p="http://schemas.microsoft.com/office/2006/metadata/properties" xmlns:ns2="f8ef4827-c174-4a5e-97bb-921971cc9dfa" xmlns:ns3="4d8e4605-61b4-47aa-a2e7-e5ce8695b767" targetNamespace="http://schemas.microsoft.com/office/2006/metadata/properties" ma:root="true" ma:fieldsID="ed80765a9c4a99e99334a90482197337" ns2:_="" ns3:_="">
    <xsd:import namespace="f8ef4827-c174-4a5e-97bb-921971cc9dfa"/>
    <xsd:import namespace="4d8e4605-61b4-47aa-a2e7-e5ce8695b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f4827-c174-4a5e-97bb-921971cc9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d8e4605-61b4-47aa-a2e7-e5ce8695b76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6619F-AB9F-4755-A0E2-5077C91E8683}">
  <ds:schemaRefs>
    <ds:schemaRef ds:uri="http://schemas.microsoft.com/sharepoint/v3/contenttype/forms"/>
  </ds:schemaRefs>
</ds:datastoreItem>
</file>

<file path=customXml/itemProps2.xml><?xml version="1.0" encoding="utf-8"?>
<ds:datastoreItem xmlns:ds="http://schemas.openxmlformats.org/officeDocument/2006/customXml" ds:itemID="{847350CD-8750-48A1-AE93-71124B82FD7C}">
  <ds:schemaRefs>
    <ds:schemaRef ds:uri="http://purl.org/dc/dcmitype/"/>
    <ds:schemaRef ds:uri="http://purl.org/dc/terms/"/>
    <ds:schemaRef ds:uri="http://schemas.microsoft.com/office/2006/metadata/properties"/>
    <ds:schemaRef ds:uri="http://purl.org/dc/elements/1.1/"/>
    <ds:schemaRef ds:uri="http://www.w3.org/XML/1998/namespace"/>
    <ds:schemaRef ds:uri="f8ef4827-c174-4a5e-97bb-921971cc9dfa"/>
    <ds:schemaRef ds:uri="http://schemas.openxmlformats.org/package/2006/metadata/core-properties"/>
    <ds:schemaRef ds:uri="http://schemas.microsoft.com/office/2006/documentManagement/types"/>
    <ds:schemaRef ds:uri="http://schemas.microsoft.com/office/infopath/2007/PartnerControls"/>
    <ds:schemaRef ds:uri="4d8e4605-61b4-47aa-a2e7-e5ce8695b767"/>
  </ds:schemaRefs>
</ds:datastoreItem>
</file>

<file path=customXml/itemProps3.xml><?xml version="1.0" encoding="utf-8"?>
<ds:datastoreItem xmlns:ds="http://schemas.openxmlformats.org/officeDocument/2006/customXml" ds:itemID="{B0B67AE7-D3F4-407C-99C3-D44991384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f4827-c174-4a5e-97bb-921971cc9dfa"/>
    <ds:schemaRef ds:uri="4d8e4605-61b4-47aa-a2e7-e5ce8695b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11685</Words>
  <Application>Microsoft Office PowerPoint</Application>
  <PresentationFormat>Custom</PresentationFormat>
  <Paragraphs>1318</Paragraphs>
  <Slides>123</Slides>
  <Notes>118</Notes>
  <HiddenSlides>25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123</vt:i4>
      </vt:variant>
    </vt:vector>
  </HeadingPairs>
  <TitlesOfParts>
    <vt:vector size="130" baseType="lpstr">
      <vt:lpstr>Arial</vt:lpstr>
      <vt:lpstr>Calibri</vt:lpstr>
      <vt:lpstr>Calibri Light</vt:lpstr>
      <vt:lpstr>Courier New</vt:lpstr>
      <vt:lpstr>Monotype Sorts</vt:lpstr>
      <vt:lpstr>Wingdings</vt:lpstr>
      <vt:lpstr>MCHP-Corporate PowerPointTemplate-16x9-2020</vt:lpstr>
      <vt:lpstr>MPUs-in-MPLABX-w-MCCH3</vt:lpstr>
      <vt:lpstr>Class Objectives</vt:lpstr>
      <vt:lpstr>Agenda</vt:lpstr>
      <vt:lpstr>1) Introduction &amp; MPU-H3-in-X flow </vt:lpstr>
      <vt:lpstr>1) used FW</vt:lpstr>
      <vt:lpstr>1) Steps to run demo on SAMA7G5-EK</vt:lpstr>
      <vt:lpstr>1) expected output for demo on SAMA7-EK</vt:lpstr>
      <vt:lpstr>1) Steps to run demo on SAM9x60-curiosity</vt:lpstr>
      <vt:lpstr>1) step-by-step for SAM9x60-curiosity (1)</vt:lpstr>
      <vt:lpstr>1) step-by-step for SAM9x60-curiosity (2)</vt:lpstr>
      <vt:lpstr>1) step-by-step for SAM9x60-curiosity (3)</vt:lpstr>
      <vt:lpstr>1) step-by-step for SAM9x60-curiosity (4)</vt:lpstr>
      <vt:lpstr>1) step-by-step for SAM9x60-curiosity (5)</vt:lpstr>
      <vt:lpstr>1) step-by-step for SAM9x60-curiosity (6)</vt:lpstr>
      <vt:lpstr>1) step-by-step for SAM9x60-curiosity (7)</vt:lpstr>
      <vt:lpstr>1) step-by-step for SAM9x60-curiosity (7)</vt:lpstr>
      <vt:lpstr>1) step-by-step for SAM9x60-curiosity (8)</vt:lpstr>
      <vt:lpstr>1) step-by-step for SAM9x60-curiosity (9)</vt:lpstr>
      <vt:lpstr>1) step-by-step for SAM9x60-curiosity (10)</vt:lpstr>
      <vt:lpstr>1) expected output on SAM9x60-curiosity (11)</vt:lpstr>
      <vt:lpstr>1) various MPU targets</vt:lpstr>
      <vt:lpstr>1) HW-setup for demo using SAMA7G54-EK</vt:lpstr>
      <vt:lpstr>1) HW-setup for demo with SAMA7G-EK</vt:lpstr>
      <vt:lpstr>1) SAMA7G5-EK (works)</vt:lpstr>
      <vt:lpstr>1) various MPU targets</vt:lpstr>
      <vt:lpstr>1) SAMA5D2* xplained (-)</vt:lpstr>
      <vt:lpstr>1) various MPU targets</vt:lpstr>
      <vt:lpstr>1) SAMA5D2* SOM-EK (works)</vt:lpstr>
      <vt:lpstr>1) various MPU targets</vt:lpstr>
      <vt:lpstr>1) SAMA5D2* WLSOM-EK (works)</vt:lpstr>
      <vt:lpstr>1) SAMA5D2* WLSOM-EK + Gen4-ICD4 (works)</vt:lpstr>
      <vt:lpstr>1) SAMA5D2* WLSOM-EK + Gen4-ICD4 (works)</vt:lpstr>
      <vt:lpstr>1) SAMA5D2* WLSOM-EK + Gen4-Pickit4 (fails)</vt:lpstr>
      <vt:lpstr>1) SAMA5D2* WLSOM-EK + Gen4-Pickit4 (fails)</vt:lpstr>
      <vt:lpstr>1) SAMA5D2* WLSOM-EK + Gen5-Pickit5 (fails)</vt:lpstr>
      <vt:lpstr>1) various MPU targets</vt:lpstr>
      <vt:lpstr>1) SAM9x60-EK (works)</vt:lpstr>
      <vt:lpstr>1) various MPU targets</vt:lpstr>
      <vt:lpstr>1) SAM9x60-curiosity (-)</vt:lpstr>
      <vt:lpstr>1) various MPU targets</vt:lpstr>
      <vt:lpstr>1) SAM9x75-EB (-)</vt:lpstr>
      <vt:lpstr>1) Various targets - what's the message here?</vt:lpstr>
      <vt:lpstr>DEMO</vt:lpstr>
      <vt:lpstr>1) summary of steps to run demo on SAMA7G5 </vt:lpstr>
      <vt:lpstr>1) summary of steps to run demo on SAM9x60cur</vt:lpstr>
      <vt:lpstr>2) 'a' proper MPU-debug flow</vt:lpstr>
      <vt:lpstr>Agenda</vt:lpstr>
      <vt:lpstr>2) Resume: steps to create a H3-app and debug in MPLABX</vt:lpstr>
      <vt:lpstr>2) Summary: review of demo-steps</vt:lpstr>
      <vt:lpstr>2) Resume: steps to create a H3-app and debug in MPLABX</vt:lpstr>
      <vt:lpstr>2) how MPUs boot and task of at91</vt:lpstr>
      <vt:lpstr>2) at91 for H3app develop in MPLABX</vt:lpstr>
      <vt:lpstr>2) MPU-specifics: at91 for H3-dbg in X</vt:lpstr>
      <vt:lpstr>2) specifying at91 in MPLABX projectProps</vt:lpstr>
      <vt:lpstr>2) specifying at91 in MPLABX projectProps</vt:lpstr>
      <vt:lpstr>2) at91 elf vs bin</vt:lpstr>
      <vt:lpstr>2) download+execute at91</vt:lpstr>
      <vt:lpstr>2) DFP-python script for at91 (1)</vt:lpstr>
      <vt:lpstr>2) DFP-python script for at91 (2)</vt:lpstr>
      <vt:lpstr>2) DFP-python script for at91 (3)</vt:lpstr>
      <vt:lpstr>2) DFP-python script for at91 (4) </vt:lpstr>
      <vt:lpstr>2) DFP-python script for at91 (5) </vt:lpstr>
      <vt:lpstr>BREAK</vt:lpstr>
      <vt:lpstr>2) summary: DFP-python script for at91</vt:lpstr>
      <vt:lpstr>2) MPUs and supporting debuggers</vt:lpstr>
      <vt:lpstr>2) at91 variant for H3app develop in MPLABX</vt:lpstr>
      <vt:lpstr>2) how to create at91 variants in MPLABX?</vt:lpstr>
      <vt:lpstr>2) how to create at91 variants</vt:lpstr>
      <vt:lpstr>2) start from mchpDeveloperhelp (1)</vt:lpstr>
      <vt:lpstr>2) start from mchpDeveloperhelp (2)</vt:lpstr>
      <vt:lpstr>2) start from mchpDeveloperhelp (3)</vt:lpstr>
      <vt:lpstr>2) start from mchpDeveloperhelp (4)</vt:lpstr>
      <vt:lpstr>2) at91 MPLABX project properties</vt:lpstr>
      <vt:lpstr>2) cross-compile at91 with XC32</vt:lpstr>
      <vt:lpstr>2) how to create at91 variant in MPLABX</vt:lpstr>
      <vt:lpstr>DEMO</vt:lpstr>
      <vt:lpstr>BREAK</vt:lpstr>
      <vt:lpstr>2) at91 to run H3-development in production</vt:lpstr>
      <vt:lpstr>2) production flow?</vt:lpstr>
      <vt:lpstr>5) MPU-specifics: at91 for production</vt:lpstr>
      <vt:lpstr>2) where to load at91 to?</vt:lpstr>
      <vt:lpstr>2) configure at91 for NVM=SDCard</vt:lpstr>
      <vt:lpstr>2) configure at91 for NVM=SDCard</vt:lpstr>
      <vt:lpstr>2) harmony.bin</vt:lpstr>
      <vt:lpstr>5) MPU-specifics: at91 for H3-dbg in X</vt:lpstr>
      <vt:lpstr>2) summary: at91 for SDCard</vt:lpstr>
      <vt:lpstr>DEMO</vt:lpstr>
      <vt:lpstr>BREAK</vt:lpstr>
      <vt:lpstr>2) sam-ba</vt:lpstr>
      <vt:lpstr>2) sam-ba</vt:lpstr>
      <vt:lpstr>2) at91 config SDcard vs QSPI</vt:lpstr>
      <vt:lpstr>2) summary: at91 for production with SDCard</vt:lpstr>
      <vt:lpstr>2) summary: at91 for production with QSPI</vt:lpstr>
      <vt:lpstr>Agenda</vt:lpstr>
      <vt:lpstr>2) at91 for development/extention</vt:lpstr>
      <vt:lpstr>2) at91 development</vt:lpstr>
      <vt:lpstr>2) at91 development: manually copy at91*.c/h</vt:lpstr>
      <vt:lpstr>2) at91 development: manually copy at91*.c/h</vt:lpstr>
      <vt:lpstr>2) at91 development: prebuild flow</vt:lpstr>
      <vt:lpstr>2)Summary: at91</vt:lpstr>
      <vt:lpstr>BREAK</vt:lpstr>
      <vt:lpstr>Agenda</vt:lpstr>
      <vt:lpstr>3) Next steps</vt:lpstr>
      <vt:lpstr>3) Harmony next level</vt:lpstr>
      <vt:lpstr>3) Harmony next level: usb</vt:lpstr>
      <vt:lpstr>3) Harmony next level: usb -&gt; expected result</vt:lpstr>
      <vt:lpstr>Agenda</vt:lpstr>
      <vt:lpstr>Lab help files</vt:lpstr>
      <vt:lpstr>Lab1</vt:lpstr>
      <vt:lpstr>Lab2a: at91 for H3-debug in MPLABX (SAM7G5)</vt:lpstr>
      <vt:lpstr>Lab2a: at91 for H3-debug in MPLABX (SAM9x60cur)</vt:lpstr>
      <vt:lpstr>Lab2b: at91 for H3-app in production with SDCard (SAMA7G5)</vt:lpstr>
      <vt:lpstr>Lab2b: at91 for H3-app in production with SDCard (SAM9x60c)</vt:lpstr>
      <vt:lpstr>Lab2c) at91 development (SAMA7G5)</vt:lpstr>
      <vt:lpstr>Lab2c) at91 development (SAM9x60cur)</vt:lpstr>
      <vt:lpstr>Agenda</vt:lpstr>
      <vt:lpstr>overall summary: review of demo-steps</vt:lpstr>
      <vt:lpstr>overall summary: review of demo-steps</vt:lpstr>
      <vt:lpstr>Questions?</vt:lpstr>
      <vt:lpstr>Dev Tools For This Class</vt:lpstr>
      <vt:lpstr>LEGAL NOTICE</vt:lpstr>
      <vt:lpstr>Backup</vt:lpstr>
      <vt:lpstr>1) step-by-step for SAM9x60-curiosity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 Update</dc:title>
  <dc:creator>Jacko Wilbrink - M43525</dc:creator>
  <cp:lastModifiedBy>Stefan Luethin - M16422</cp:lastModifiedBy>
  <cp:revision>817</cp:revision>
  <dcterms:created xsi:type="dcterms:W3CDTF">2020-11-23T14:03:24Z</dcterms:created>
  <dcterms:modified xsi:type="dcterms:W3CDTF">2023-04-05T14:45:09Z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0x0101004555A0B251959B47804AFB62E9B813F0</vt:lpwstr>
  </property>
</Properties>
</file>